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60" r:id="rId2"/>
    <p:sldId id="262" r:id="rId3"/>
    <p:sldId id="261" r:id="rId4"/>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82"/>
    <p:restoredTop sz="94726"/>
  </p:normalViewPr>
  <p:slideViewPr>
    <p:cSldViewPr snapToGrid="0" snapToObjects="1">
      <p:cViewPr>
        <p:scale>
          <a:sx n="32" d="100"/>
          <a:sy n="32" d="100"/>
        </p:scale>
        <p:origin x="1280"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65963" custLinFactNeighborX="422875"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DCC3034F-DEEE-434A-851B-50A7AA82A783}" type="presOf" srcId="{C8CA7C3B-3679-724C-9F0E-F4E7911F3C25}" destId="{F54E6447-8521-E941-8F7A-9743BF21EA3D}" srcOrd="0" destOrd="0" presId="urn:microsoft.com/office/officeart/2005/8/layout/process1"/>
    <dgm:cxn modelId="{CC51FC9B-8567-3642-915D-4D07C8869E52}" type="presOf" srcId="{AE0319DC-AB61-434C-B1BF-F0577449B34B}" destId="{8DA493F4-C877-5946-915E-D90EEF5E01FC}" srcOrd="0" destOrd="0" presId="urn:microsoft.com/office/officeart/2005/8/layout/process1"/>
    <dgm:cxn modelId="{CE213FC5-B96D-4A47-A8D5-8B7C70B1C614}" type="presOf" srcId="{F39D29D5-BFA1-CD49-AB37-5CBA7BC6B96B}" destId="{958EC272-8228-464C-BE8C-2BE08EF8020C}" srcOrd="1" destOrd="0" presId="urn:microsoft.com/office/officeart/2005/8/layout/process1"/>
    <dgm:cxn modelId="{02000330-21A8-3140-A78F-C3508282AC41}" type="presOf" srcId="{C2802123-B7F5-C747-AE7A-8970728C09BD}" destId="{AEAF7DE6-8EEC-CE48-8E94-8AE1EBBB2AED}" srcOrd="0" destOrd="0" presId="urn:microsoft.com/office/officeart/2005/8/layout/process1"/>
    <dgm:cxn modelId="{B0EC39F9-1522-CB44-8B6A-8E9C02F68DBD}" type="presOf" srcId="{73644F15-1895-2949-A81E-D7B224703F80}" destId="{05C41FFD-E163-1C4B-AE55-F0E05AF0A7C5}" srcOrd="0" destOrd="0" presId="urn:microsoft.com/office/officeart/2005/8/layout/process1"/>
    <dgm:cxn modelId="{627FC83E-0053-2041-8E15-E51983D27C88}" type="presOf" srcId="{F39D29D5-BFA1-CD49-AB37-5CBA7BC6B96B}" destId="{EB4B7F01-2ECD-5F4B-8FA7-E5A322597B0C}" srcOrd="0" destOrd="0" presId="urn:microsoft.com/office/officeart/2005/8/layout/process1"/>
    <dgm:cxn modelId="{D622E219-90D9-B146-99A5-99A72B8BA0B6}" type="presOf" srcId="{1FF03F6B-543E-FE49-9D41-726366A3D7A2}" destId="{EBC03D42-662A-2E42-88EB-49760D969A96}" srcOrd="0"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80788453-C353-0A48-95FB-3D73F657E110}" srcId="{1FF03F6B-543E-FE49-9D41-726366A3D7A2}" destId="{AE0319DC-AB61-434C-B1BF-F0577449B34B}" srcOrd="0" destOrd="0" parTransId="{A06435F0-E0FB-B447-90BD-CB07A8F4CD11}" sibTransId="{C8CA7C3B-3679-724C-9F0E-F4E7911F3C25}"/>
    <dgm:cxn modelId="{FC7D9D28-4BF8-4F41-A82D-FF0A7C13537C}" type="presOf" srcId="{C8CA7C3B-3679-724C-9F0E-F4E7911F3C25}" destId="{70B7AD2B-B06C-554A-9456-1E76ABD3B2C8}" srcOrd="1"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A5B67B64-7074-B344-853E-2D81DEEC8D4C}" type="presParOf" srcId="{EBC03D42-662A-2E42-88EB-49760D969A96}" destId="{8DA493F4-C877-5946-915E-D90EEF5E01FC}" srcOrd="0" destOrd="0" presId="urn:microsoft.com/office/officeart/2005/8/layout/process1"/>
    <dgm:cxn modelId="{E173BDE0-5900-7E40-BB8C-6F58E18C955F}" type="presParOf" srcId="{EBC03D42-662A-2E42-88EB-49760D969A96}" destId="{F54E6447-8521-E941-8F7A-9743BF21EA3D}" srcOrd="1" destOrd="0" presId="urn:microsoft.com/office/officeart/2005/8/layout/process1"/>
    <dgm:cxn modelId="{877AF5C6-B8E6-244C-8463-EB1265858897}" type="presParOf" srcId="{F54E6447-8521-E941-8F7A-9743BF21EA3D}" destId="{70B7AD2B-B06C-554A-9456-1E76ABD3B2C8}" srcOrd="0" destOrd="0" presId="urn:microsoft.com/office/officeart/2005/8/layout/process1"/>
    <dgm:cxn modelId="{03F7AFF2-1941-754D-9E9B-561F04F47A31}" type="presParOf" srcId="{EBC03D42-662A-2E42-88EB-49760D969A96}" destId="{AEAF7DE6-8EEC-CE48-8E94-8AE1EBBB2AED}" srcOrd="2" destOrd="0" presId="urn:microsoft.com/office/officeart/2005/8/layout/process1"/>
    <dgm:cxn modelId="{7A563C40-AFC7-2E4B-8B58-B2B9971DDDCE}" type="presParOf" srcId="{EBC03D42-662A-2E42-88EB-49760D969A96}" destId="{EB4B7F01-2ECD-5F4B-8FA7-E5A322597B0C}" srcOrd="3" destOrd="0" presId="urn:microsoft.com/office/officeart/2005/8/layout/process1"/>
    <dgm:cxn modelId="{3C659A9F-4304-854A-A3DE-B1FB0A991FFC}" type="presParOf" srcId="{EB4B7F01-2ECD-5F4B-8FA7-E5A322597B0C}" destId="{958EC272-8228-464C-BE8C-2BE08EF8020C}" srcOrd="0" destOrd="0" presId="urn:microsoft.com/office/officeart/2005/8/layout/process1"/>
    <dgm:cxn modelId="{62234E24-5D34-7940-B53C-7B7828FDFEB9}"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65963" custLinFactNeighborX="422875"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B074576B-57A3-4D44-A874-84D8AEC410B7}" type="presOf" srcId="{C2802123-B7F5-C747-AE7A-8970728C09BD}" destId="{AEAF7DE6-8EEC-CE48-8E94-8AE1EBBB2AED}" srcOrd="0" destOrd="0" presId="urn:microsoft.com/office/officeart/2005/8/layout/process1"/>
    <dgm:cxn modelId="{A37FFC16-0FD6-3342-9AA7-F23DCE54D21F}" type="presOf" srcId="{AE0319DC-AB61-434C-B1BF-F0577449B34B}" destId="{8DA493F4-C877-5946-915E-D90EEF5E01FC}" srcOrd="0" destOrd="0" presId="urn:microsoft.com/office/officeart/2005/8/layout/process1"/>
    <dgm:cxn modelId="{C5B8EA44-D0BE-A941-BC7A-712582CDA542}" type="presOf" srcId="{F39D29D5-BFA1-CD49-AB37-5CBA7BC6B96B}" destId="{958EC272-8228-464C-BE8C-2BE08EF8020C}" srcOrd="1" destOrd="0" presId="urn:microsoft.com/office/officeart/2005/8/layout/process1"/>
    <dgm:cxn modelId="{DDD61EC6-1771-924B-80F1-7C6249C088A6}" type="presOf" srcId="{1FF03F6B-543E-FE49-9D41-726366A3D7A2}" destId="{EBC03D42-662A-2E42-88EB-49760D969A96}" srcOrd="0" destOrd="0" presId="urn:microsoft.com/office/officeart/2005/8/layout/process1"/>
    <dgm:cxn modelId="{E90686A9-E360-D045-B6B5-56F36E632B02}" type="presOf" srcId="{F39D29D5-BFA1-CD49-AB37-5CBA7BC6B96B}" destId="{EB4B7F01-2ECD-5F4B-8FA7-E5A322597B0C}" srcOrd="0" destOrd="0" presId="urn:microsoft.com/office/officeart/2005/8/layout/process1"/>
    <dgm:cxn modelId="{623996A6-4189-1948-850C-D8DCC8971FE1}" type="presOf" srcId="{73644F15-1895-2949-A81E-D7B224703F80}" destId="{05C41FFD-E163-1C4B-AE55-F0E05AF0A7C5}" srcOrd="0" destOrd="0" presId="urn:microsoft.com/office/officeart/2005/8/layout/process1"/>
    <dgm:cxn modelId="{42A75AFB-361C-EE48-B33F-6D4DA89CD8F3}" type="presOf" srcId="{C8CA7C3B-3679-724C-9F0E-F4E7911F3C25}" destId="{F54E6447-8521-E941-8F7A-9743BF21EA3D}" srcOrd="0" destOrd="0" presId="urn:microsoft.com/office/officeart/2005/8/layout/process1"/>
    <dgm:cxn modelId="{307F022C-5A22-BB43-AFCE-00D3CCA3B088}" type="presOf" srcId="{C8CA7C3B-3679-724C-9F0E-F4E7911F3C25}" destId="{70B7AD2B-B06C-554A-9456-1E76ABD3B2C8}" srcOrd="1"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80788453-C353-0A48-95FB-3D73F657E110}" srcId="{1FF03F6B-543E-FE49-9D41-726366A3D7A2}" destId="{AE0319DC-AB61-434C-B1BF-F0577449B34B}" srcOrd="0" destOrd="0" parTransId="{A06435F0-E0FB-B447-90BD-CB07A8F4CD11}" sibTransId="{C8CA7C3B-3679-724C-9F0E-F4E7911F3C25}"/>
    <dgm:cxn modelId="{9C2E169E-EDC8-3443-A267-81622FFBBA7A}" srcId="{1FF03F6B-543E-FE49-9D41-726366A3D7A2}" destId="{73644F15-1895-2949-A81E-D7B224703F80}" srcOrd="2" destOrd="0" parTransId="{E593708A-573A-234E-92C9-50691838CAE8}" sibTransId="{F21CF019-BF69-C441-A419-015FDE4C04A6}"/>
    <dgm:cxn modelId="{5CC98AC2-3CD2-BD4A-AB5B-DDC5945EBB03}" type="presParOf" srcId="{EBC03D42-662A-2E42-88EB-49760D969A96}" destId="{8DA493F4-C877-5946-915E-D90EEF5E01FC}" srcOrd="0" destOrd="0" presId="urn:microsoft.com/office/officeart/2005/8/layout/process1"/>
    <dgm:cxn modelId="{2F2A9D3C-E6C8-E149-950E-56831F0B143B}" type="presParOf" srcId="{EBC03D42-662A-2E42-88EB-49760D969A96}" destId="{F54E6447-8521-E941-8F7A-9743BF21EA3D}" srcOrd="1" destOrd="0" presId="urn:microsoft.com/office/officeart/2005/8/layout/process1"/>
    <dgm:cxn modelId="{2A94728C-FEAF-0441-A205-7681D31E7A30}" type="presParOf" srcId="{F54E6447-8521-E941-8F7A-9743BF21EA3D}" destId="{70B7AD2B-B06C-554A-9456-1E76ABD3B2C8}" srcOrd="0" destOrd="0" presId="urn:microsoft.com/office/officeart/2005/8/layout/process1"/>
    <dgm:cxn modelId="{A6623C10-FC89-324E-AB5A-3AB1A7208ADA}" type="presParOf" srcId="{EBC03D42-662A-2E42-88EB-49760D969A96}" destId="{AEAF7DE6-8EEC-CE48-8E94-8AE1EBBB2AED}" srcOrd="2" destOrd="0" presId="urn:microsoft.com/office/officeart/2005/8/layout/process1"/>
    <dgm:cxn modelId="{D848A1F0-9DBB-AD4A-89D2-0569757209FE}" type="presParOf" srcId="{EBC03D42-662A-2E42-88EB-49760D969A96}" destId="{EB4B7F01-2ECD-5F4B-8FA7-E5A322597B0C}" srcOrd="3" destOrd="0" presId="urn:microsoft.com/office/officeart/2005/8/layout/process1"/>
    <dgm:cxn modelId="{B4F40B37-27E9-A946-B0DB-936FA9A54BF6}" type="presParOf" srcId="{EB4B7F01-2ECD-5F4B-8FA7-E5A322597B0C}" destId="{958EC272-8228-464C-BE8C-2BE08EF8020C}" srcOrd="0" destOrd="0" presId="urn:microsoft.com/office/officeart/2005/8/layout/process1"/>
    <dgm:cxn modelId="{1F734D65-D804-7A40-8443-57AAE863F005}"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smtClean="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43725" custLinFactNeighborX="439554"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C48580DC-D921-7841-865A-44FCE6AB8136}" type="presOf" srcId="{C8CA7C3B-3679-724C-9F0E-F4E7911F3C25}" destId="{70B7AD2B-B06C-554A-9456-1E76ABD3B2C8}" srcOrd="1" destOrd="0" presId="urn:microsoft.com/office/officeart/2005/8/layout/process1"/>
    <dgm:cxn modelId="{A12B5908-C03F-0141-8B33-F5DC33E99763}" type="presOf" srcId="{1FF03F6B-543E-FE49-9D41-726366A3D7A2}" destId="{EBC03D42-662A-2E42-88EB-49760D969A96}" srcOrd="0" destOrd="0" presId="urn:microsoft.com/office/officeart/2005/8/layout/process1"/>
    <dgm:cxn modelId="{7CE73C97-25DA-3E4F-8186-FB014FD04570}" type="presOf" srcId="{C2802123-B7F5-C747-AE7A-8970728C09BD}" destId="{AEAF7DE6-8EEC-CE48-8E94-8AE1EBBB2AED}" srcOrd="0"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99BD7DD5-27DB-9A4B-BEDC-0B58B6ABFBFB}" type="presOf" srcId="{73644F15-1895-2949-A81E-D7B224703F80}" destId="{05C41FFD-E163-1C4B-AE55-F0E05AF0A7C5}" srcOrd="0"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D92DF350-7F63-2C4B-BD17-BC075B99D528}" type="presOf" srcId="{C8CA7C3B-3679-724C-9F0E-F4E7911F3C25}" destId="{F54E6447-8521-E941-8F7A-9743BF21EA3D}" srcOrd="0" destOrd="0" presId="urn:microsoft.com/office/officeart/2005/8/layout/process1"/>
    <dgm:cxn modelId="{41BA21A3-7857-E941-BC22-1352316CAA15}" type="presOf" srcId="{F39D29D5-BFA1-CD49-AB37-5CBA7BC6B96B}" destId="{958EC272-8228-464C-BE8C-2BE08EF8020C}" srcOrd="1" destOrd="0" presId="urn:microsoft.com/office/officeart/2005/8/layout/process1"/>
    <dgm:cxn modelId="{B0D3BEC5-8022-5142-BC34-0BB853AFD9CD}" type="presOf" srcId="{F39D29D5-BFA1-CD49-AB37-5CBA7BC6B96B}" destId="{EB4B7F01-2ECD-5F4B-8FA7-E5A322597B0C}" srcOrd="0" destOrd="0" presId="urn:microsoft.com/office/officeart/2005/8/layout/process1"/>
    <dgm:cxn modelId="{1942AAB0-DC7F-444F-B1B1-3440F8978B93}" type="presOf" srcId="{AE0319DC-AB61-434C-B1BF-F0577449B34B}" destId="{8DA493F4-C877-5946-915E-D90EEF5E01FC}"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2D93985D-0010-734F-8D48-4D3CDCBCA23F}" type="presParOf" srcId="{EBC03D42-662A-2E42-88EB-49760D969A96}" destId="{8DA493F4-C877-5946-915E-D90EEF5E01FC}" srcOrd="0" destOrd="0" presId="urn:microsoft.com/office/officeart/2005/8/layout/process1"/>
    <dgm:cxn modelId="{497A6878-EE60-7746-B93A-A6ED1957E152}" type="presParOf" srcId="{EBC03D42-662A-2E42-88EB-49760D969A96}" destId="{F54E6447-8521-E941-8F7A-9743BF21EA3D}" srcOrd="1" destOrd="0" presId="urn:microsoft.com/office/officeart/2005/8/layout/process1"/>
    <dgm:cxn modelId="{599629C3-1E0C-1A4F-ABE0-66E2812BB6E6}" type="presParOf" srcId="{F54E6447-8521-E941-8F7A-9743BF21EA3D}" destId="{70B7AD2B-B06C-554A-9456-1E76ABD3B2C8}" srcOrd="0" destOrd="0" presId="urn:microsoft.com/office/officeart/2005/8/layout/process1"/>
    <dgm:cxn modelId="{8671EC7F-EC11-5A41-B0D4-8CA2FBD15578}" type="presParOf" srcId="{EBC03D42-662A-2E42-88EB-49760D969A96}" destId="{AEAF7DE6-8EEC-CE48-8E94-8AE1EBBB2AED}" srcOrd="2" destOrd="0" presId="urn:microsoft.com/office/officeart/2005/8/layout/process1"/>
    <dgm:cxn modelId="{B4A595B1-CE54-1C4E-BE42-4DB581D60583}" type="presParOf" srcId="{EBC03D42-662A-2E42-88EB-49760D969A96}" destId="{EB4B7F01-2ECD-5F4B-8FA7-E5A322597B0C}" srcOrd="3" destOrd="0" presId="urn:microsoft.com/office/officeart/2005/8/layout/process1"/>
    <dgm:cxn modelId="{3A37788D-333E-0D4A-98BA-02B58EF9AB9C}" type="presParOf" srcId="{EB4B7F01-2ECD-5F4B-8FA7-E5A322597B0C}" destId="{958EC272-8228-464C-BE8C-2BE08EF8020C}" srcOrd="0" destOrd="0" presId="urn:microsoft.com/office/officeart/2005/8/layout/process1"/>
    <dgm:cxn modelId="{96262180-04E4-AD4D-936A-533636E5DFA6}"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1577955">
          <a:off x="3821406" y="2530274"/>
          <a:ext cx="1519601"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21408" y="2654168"/>
        <a:ext cx="1334650" cy="369902"/>
      </dsp:txXfrm>
    </dsp:sp>
    <dsp:sp modelId="{AEAF7DE6-8EEC-CE48-8E94-8AE1EBBB2AED}">
      <dsp:nvSpPr>
        <dsp:cNvPr id="0" name=""/>
        <dsp:cNvSpPr/>
      </dsp:nvSpPr>
      <dsp:spPr>
        <a:xfrm>
          <a:off x="6001002" y="9142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173045" y="263463"/>
        <a:ext cx="8217351" cy="5529893"/>
      </dsp:txXfrm>
    </dsp:sp>
    <dsp:sp modelId="{EB4B7F01-2ECD-5F4B-8FA7-E5A322597B0C}">
      <dsp:nvSpPr>
        <dsp:cNvPr id="0" name=""/>
        <dsp:cNvSpPr/>
      </dsp:nvSpPr>
      <dsp:spPr>
        <a:xfrm rot="5353837">
          <a:off x="11430514" y="8111483"/>
          <a:ext cx="2447055"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69683" y="8158517"/>
        <a:ext cx="2164928"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dsp:txBody>
      <dsp:txXfrm>
        <a:off x="11021311" y="10519101"/>
        <a:ext cx="3017972" cy="25944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1577955">
          <a:off x="3821406" y="2530274"/>
          <a:ext cx="1519601"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21408" y="2654168"/>
        <a:ext cx="1334650" cy="369902"/>
      </dsp:txXfrm>
    </dsp:sp>
    <dsp:sp modelId="{AEAF7DE6-8EEC-CE48-8E94-8AE1EBBB2AED}">
      <dsp:nvSpPr>
        <dsp:cNvPr id="0" name=""/>
        <dsp:cNvSpPr/>
      </dsp:nvSpPr>
      <dsp:spPr>
        <a:xfrm>
          <a:off x="6001002" y="9142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173045" y="263463"/>
        <a:ext cx="8217351" cy="5529893"/>
      </dsp:txXfrm>
    </dsp:sp>
    <dsp:sp modelId="{EB4B7F01-2ECD-5F4B-8FA7-E5A322597B0C}">
      <dsp:nvSpPr>
        <dsp:cNvPr id="0" name=""/>
        <dsp:cNvSpPr/>
      </dsp:nvSpPr>
      <dsp:spPr>
        <a:xfrm rot="5353837">
          <a:off x="11430514" y="8111483"/>
          <a:ext cx="2447055"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69683" y="8158517"/>
        <a:ext cx="2164928"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dsp:txBody>
      <dsp:txXfrm>
        <a:off x="11021311" y="10519101"/>
        <a:ext cx="3017972" cy="25944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775">
          <a:off x="3828746" y="2553204"/>
          <a:ext cx="1537777"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28746" y="2676430"/>
        <a:ext cx="1352826" cy="369902"/>
      </dsp:txXfrm>
    </dsp:sp>
    <dsp:sp modelId="{AEAF7DE6-8EEC-CE48-8E94-8AE1EBBB2AED}">
      <dsp:nvSpPr>
        <dsp:cNvPr id="0" name=""/>
        <dsp:cNvSpPr/>
      </dsp:nvSpPr>
      <dsp:spPr>
        <a:xfrm>
          <a:off x="6033659" y="156733"/>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smtClean="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205702" y="328776"/>
        <a:ext cx="8217351" cy="5529893"/>
      </dsp:txXfrm>
    </dsp:sp>
    <dsp:sp modelId="{EB4B7F01-2ECD-5F4B-8FA7-E5A322597B0C}">
      <dsp:nvSpPr>
        <dsp:cNvPr id="0" name=""/>
        <dsp:cNvSpPr/>
      </dsp:nvSpPr>
      <dsp:spPr>
        <a:xfrm rot="5359738">
          <a:off x="11447935" y="8143159"/>
          <a:ext cx="2410269"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87346" y="8190190"/>
        <a:ext cx="2128142"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smtClean="0">
            <a:solidFill>
              <a:schemeClr val="tx1"/>
            </a:solidFill>
          </a:endParaRPr>
        </a:p>
      </dsp:txBody>
      <dsp:txXfrm>
        <a:off x="11021311" y="10519101"/>
        <a:ext cx="3017972" cy="259446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3.jp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0218D-A824-F849-85BA-3178F4A80498}" type="datetimeFigureOut">
              <a:rPr lang="en-US" smtClean="0"/>
              <a:t>7/22/19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0C0AA1-9137-CB41-BC08-558B9F438D20}" type="slidenum">
              <a:rPr lang="en-US" smtClean="0"/>
              <a:t>‹#›</a:t>
            </a:fld>
            <a:endParaRPr lang="en-US"/>
          </a:p>
        </p:txBody>
      </p:sp>
    </p:spTree>
    <p:extLst>
      <p:ext uri="{BB962C8B-B14F-4D97-AF65-F5344CB8AC3E}">
        <p14:creationId xmlns:p14="http://schemas.microsoft.com/office/powerpoint/2010/main" val="1558138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hyperlink" Target="http://treethinkers.org/jukes-cantor-model-of-dna-substitution/"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treethinkers.org/jukes-cantor-model-of-dna-substitution/"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treethinkers.org/jukes-cantor-model-of-dna-substitutio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Flowchart</a:t>
            </a:r>
            <a:r>
              <a:rPr lang="en-US" baseline="0" dirty="0" smtClean="0"/>
              <a:t> data is from nucleotide </a:t>
            </a:r>
            <a:r>
              <a:rPr lang="en-US" baseline="0" dirty="0" err="1" smtClean="0"/>
              <a:t>datsasets</a:t>
            </a:r>
            <a:endParaRPr lang="en-US" baseline="0" dirty="0" smtClean="0"/>
          </a:p>
          <a:p>
            <a:r>
              <a:rPr lang="en-US" baseline="0" dirty="0" smtClean="0"/>
              <a:t>Jukes cantor model picture source: </a:t>
            </a:r>
            <a:r>
              <a:rPr lang="en-US" dirty="0" smtClean="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1</a:t>
            </a:fld>
            <a:endParaRPr lang="en-US"/>
          </a:p>
        </p:txBody>
      </p:sp>
    </p:spTree>
    <p:extLst>
      <p:ext uri="{BB962C8B-B14F-4D97-AF65-F5344CB8AC3E}">
        <p14:creationId xmlns:p14="http://schemas.microsoft.com/office/powerpoint/2010/main" val="1177016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Flowchart</a:t>
            </a:r>
            <a:r>
              <a:rPr lang="en-US" baseline="0" dirty="0" smtClean="0"/>
              <a:t> data is from nucleotide </a:t>
            </a:r>
            <a:r>
              <a:rPr lang="en-US" baseline="0" dirty="0" err="1" smtClean="0"/>
              <a:t>datsasets</a:t>
            </a:r>
            <a:endParaRPr lang="en-US" baseline="0" dirty="0" smtClean="0"/>
          </a:p>
          <a:p>
            <a:r>
              <a:rPr lang="en-US" baseline="0" dirty="0" smtClean="0"/>
              <a:t>Jukes cantor model picture source: </a:t>
            </a:r>
            <a:r>
              <a:rPr lang="en-US" dirty="0" smtClean="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2</a:t>
            </a:fld>
            <a:endParaRPr lang="en-US"/>
          </a:p>
        </p:txBody>
      </p:sp>
    </p:spTree>
    <p:extLst>
      <p:ext uri="{BB962C8B-B14F-4D97-AF65-F5344CB8AC3E}">
        <p14:creationId xmlns:p14="http://schemas.microsoft.com/office/powerpoint/2010/main" val="1643958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Flowchart</a:t>
            </a:r>
            <a:r>
              <a:rPr lang="en-US" baseline="0" dirty="0" smtClean="0"/>
              <a:t> data is from nucleotide </a:t>
            </a:r>
            <a:r>
              <a:rPr lang="en-US" baseline="0" dirty="0" err="1" smtClean="0"/>
              <a:t>datsasets</a:t>
            </a:r>
            <a:endParaRPr lang="en-US" baseline="0" dirty="0" smtClean="0"/>
          </a:p>
          <a:p>
            <a:r>
              <a:rPr lang="en-US" baseline="0" dirty="0" smtClean="0"/>
              <a:t>Jukes cantor model picture source: </a:t>
            </a:r>
            <a:r>
              <a:rPr lang="en-US" dirty="0" smtClean="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3</a:t>
            </a:fld>
            <a:endParaRPr lang="en-US"/>
          </a:p>
        </p:txBody>
      </p:sp>
    </p:spTree>
    <p:extLst>
      <p:ext uri="{BB962C8B-B14F-4D97-AF65-F5344CB8AC3E}">
        <p14:creationId xmlns:p14="http://schemas.microsoft.com/office/powerpoint/2010/main" val="1293393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smtClean="0"/>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smtClean="0"/>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FC9F30-EFF0-9042-A3A5-3A1B064A2B21}" type="datetimeFigureOut">
              <a:rPr lang="en-US" smtClean="0"/>
              <a:t>7/22/19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0FC9F30-EFF0-9042-A3A5-3A1B064A2B21}" type="datetimeFigureOut">
              <a:rPr lang="en-US" smtClean="0"/>
              <a:t>7/22/19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0FC9F30-EFF0-9042-A3A5-3A1B064A2B21}" type="datetimeFigureOut">
              <a:rPr lang="en-US" smtClean="0"/>
              <a:t>7/22/19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0FC9F30-EFF0-9042-A3A5-3A1B064A2B21}" type="datetimeFigureOut">
              <a:rPr lang="en-US" smtClean="0"/>
              <a:t>7/22/19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FC9F30-EFF0-9042-A3A5-3A1B064A2B21}" type="datetimeFigureOut">
              <a:rPr lang="en-US" smtClean="0"/>
              <a:t>7/22/19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80FC9F30-EFF0-9042-A3A5-3A1B064A2B21}" type="datetimeFigureOut">
              <a:rPr lang="en-US" smtClean="0"/>
              <a:t>7/22/19</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2598F4FE-D3F3-CB46-A7A0-02F38587E501}" type="slidenum">
              <a:rPr lang="en-US" smtClean="0"/>
              <a:t>‹#›</a:t>
            </a:fld>
            <a:endParaRPr lang="en-US"/>
          </a:p>
        </p:txBody>
      </p:sp>
    </p:spTree>
    <p:extLst>
      <p:ext uri="{BB962C8B-B14F-4D97-AF65-F5344CB8AC3E}">
        <p14:creationId xmlns:p14="http://schemas.microsoft.com/office/powerpoint/2010/main" val="832645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4.jpeg"/><Relationship Id="rId12" Type="http://schemas.openxmlformats.org/officeDocument/2006/relationships/image" Target="../media/image5.png"/><Relationship Id="rId13" Type="http://schemas.openxmlformats.org/officeDocument/2006/relationships/hyperlink" Target="https://doi.org/10.1093/molbev/msu300" TargetMode="External"/><Relationship Id="rId14" Type="http://schemas.openxmlformats.org/officeDocument/2006/relationships/image" Target="../media/image6.emf"/><Relationship Id="rId15" Type="http://schemas.openxmlformats.org/officeDocument/2006/relationships/image" Target="../media/image7.emf"/><Relationship Id="rId16"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jpg"/><Relationship Id="rId6" Type="http://schemas.openxmlformats.org/officeDocument/2006/relationships/diagramData" Target="../diagrams/data1.xml"/><Relationship Id="rId7" Type="http://schemas.openxmlformats.org/officeDocument/2006/relationships/diagramLayout" Target="../diagrams/layout1.xml"/><Relationship Id="rId8" Type="http://schemas.openxmlformats.org/officeDocument/2006/relationships/diagramQuickStyle" Target="../diagrams/quickStyle1.xml"/><Relationship Id="rId9" Type="http://schemas.openxmlformats.org/officeDocument/2006/relationships/diagramColors" Target="../diagrams/colors1.xml"/><Relationship Id="rId10" Type="http://schemas.microsoft.com/office/2007/relationships/diagramDrawing" Target="../diagrams/drawing1.xml"/></Relationships>
</file>

<file path=ppt/slides/_rels/slide2.xml.rels><?xml version="1.0" encoding="UTF-8" standalone="yes"?>
<Relationships xmlns="http://schemas.openxmlformats.org/package/2006/relationships"><Relationship Id="rId11" Type="http://schemas.openxmlformats.org/officeDocument/2006/relationships/image" Target="../media/image4.jpeg"/><Relationship Id="rId12" Type="http://schemas.openxmlformats.org/officeDocument/2006/relationships/image" Target="../media/image5.png"/><Relationship Id="rId13" Type="http://schemas.openxmlformats.org/officeDocument/2006/relationships/hyperlink" Target="https://doi.org/10.1093/molbev/msu300" TargetMode="External"/><Relationship Id="rId14" Type="http://schemas.openxmlformats.org/officeDocument/2006/relationships/image" Target="../media/image6.emf"/><Relationship Id="rId15" Type="http://schemas.openxmlformats.org/officeDocument/2006/relationships/image" Target="../media/image7.emf"/><Relationship Id="rId16"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jpg"/><Relationship Id="rId6" Type="http://schemas.openxmlformats.org/officeDocument/2006/relationships/diagramData" Target="../diagrams/data2.xml"/><Relationship Id="rId7" Type="http://schemas.openxmlformats.org/officeDocument/2006/relationships/diagramLayout" Target="../diagrams/layout2.xml"/><Relationship Id="rId8" Type="http://schemas.openxmlformats.org/officeDocument/2006/relationships/diagramQuickStyle" Target="../diagrams/quickStyle2.xml"/><Relationship Id="rId9" Type="http://schemas.openxmlformats.org/officeDocument/2006/relationships/diagramColors" Target="../diagrams/colors2.xml"/><Relationship Id="rId10" Type="http://schemas.microsoft.com/office/2007/relationships/diagramDrawing" Target="../diagrams/drawing2.xml"/></Relationships>
</file>

<file path=ppt/slides/_rels/slide3.xml.rels><?xml version="1.0" encoding="UTF-8" standalone="yes"?>
<Relationships xmlns="http://schemas.openxmlformats.org/package/2006/relationships"><Relationship Id="rId11" Type="http://schemas.microsoft.com/office/2007/relationships/diagramDrawing" Target="../diagrams/drawing3.xml"/><Relationship Id="rId12" Type="http://schemas.openxmlformats.org/officeDocument/2006/relationships/image" Target="../media/image4.jpeg"/><Relationship Id="rId13" Type="http://schemas.openxmlformats.org/officeDocument/2006/relationships/image" Target="../media/image5.png"/><Relationship Id="rId14" Type="http://schemas.openxmlformats.org/officeDocument/2006/relationships/hyperlink" Target="https://doi.org/10.1093/molbev/msu300" TargetMode="External"/><Relationship Id="rId15" Type="http://schemas.openxmlformats.org/officeDocument/2006/relationships/image" Target="../media/image6.emf"/><Relationship Id="rId16"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emf"/><Relationship Id="rId4" Type="http://schemas.openxmlformats.org/officeDocument/2006/relationships/image" Target="../media/image1.emf"/><Relationship Id="rId5" Type="http://schemas.openxmlformats.org/officeDocument/2006/relationships/image" Target="../media/image2.emf"/><Relationship Id="rId6" Type="http://schemas.openxmlformats.org/officeDocument/2006/relationships/image" Target="../media/image3.jpg"/><Relationship Id="rId7" Type="http://schemas.openxmlformats.org/officeDocument/2006/relationships/diagramData" Target="../diagrams/data3.xml"/><Relationship Id="rId8" Type="http://schemas.openxmlformats.org/officeDocument/2006/relationships/diagramLayout" Target="../diagrams/layout3.xml"/><Relationship Id="rId9" Type="http://schemas.openxmlformats.org/officeDocument/2006/relationships/diagramQuickStyle" Target="../diagrams/quickStyle3.xml"/><Relationship Id="rId10" Type="http://schemas.openxmlformats.org/officeDocument/2006/relationships/diagramColors" Target="../diagrams/colors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342" y="30461186"/>
            <a:ext cx="15544800" cy="1143000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68807" y="694192"/>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441792" y="2746099"/>
            <a:ext cx="21242216" cy="1092607"/>
          </a:xfrm>
          <a:prstGeom prst="rect">
            <a:avLst/>
          </a:prstGeom>
        </p:spPr>
        <p:txBody>
          <a:bodyPr wrap="square">
            <a:spAutoFit/>
          </a:bodyPr>
          <a:lstStyle/>
          <a:p>
            <a:pPr algn="ctr"/>
            <a:r>
              <a:rPr lang="en-US" sz="6500" dirty="0" smtClean="0"/>
              <a:t>Molly </a:t>
            </a:r>
            <a:r>
              <a:rPr lang="en-US" sz="6500" dirty="0" smtClean="0"/>
              <a:t>Miraglia¹ and </a:t>
            </a:r>
            <a:r>
              <a:rPr lang="en-US" sz="6500" dirty="0" smtClean="0"/>
              <a:t>Stephanie J. Spielman²</a:t>
            </a:r>
            <a:endParaRPr lang="en-US" sz="6500" dirty="0"/>
          </a:p>
        </p:txBody>
      </p:sp>
      <p:sp>
        <p:nvSpPr>
          <p:cNvPr id="5" name="Rectangle 4"/>
          <p:cNvSpPr/>
          <p:nvPr/>
        </p:nvSpPr>
        <p:spPr>
          <a:xfrm>
            <a:off x="7671706" y="3698326"/>
            <a:ext cx="29309786" cy="2323713"/>
          </a:xfrm>
          <a:prstGeom prst="rect">
            <a:avLst/>
          </a:prstGeom>
        </p:spPr>
        <p:txBody>
          <a:bodyPr wrap="square">
            <a:spAutoFit/>
          </a:bodyPr>
          <a:lstStyle/>
          <a:p>
            <a:r>
              <a:rPr lang="en-US" sz="4000" i="1" baseline="30000" dirty="0" smtClean="0"/>
              <a:t>1</a:t>
            </a:r>
            <a:r>
              <a:rPr lang="en-US" sz="4000" i="1" dirty="0" smtClean="0"/>
              <a:t>Department </a:t>
            </a:r>
            <a:r>
              <a:rPr lang="en-US" sz="4000" i="1" dirty="0" smtClean="0"/>
              <a:t>of Molecular and Cellular Biosciences, Rowan University, Glassboro </a:t>
            </a:r>
            <a:r>
              <a:rPr lang="en-US" sz="4000" i="1" dirty="0" smtClean="0"/>
              <a:t>NJ</a:t>
            </a:r>
          </a:p>
          <a:p>
            <a:r>
              <a:rPr lang="en-US" sz="4000" i="1" baseline="30000" dirty="0" smtClean="0"/>
              <a:t>2</a:t>
            </a:r>
            <a:r>
              <a:rPr lang="en-US" sz="4000" i="1" dirty="0" smtClean="0"/>
              <a:t>Department </a:t>
            </a:r>
            <a:r>
              <a:rPr lang="en-US" sz="4000" i="1" dirty="0"/>
              <a:t>of </a:t>
            </a:r>
            <a:r>
              <a:rPr lang="en-US" sz="4000" i="1" dirty="0" smtClean="0"/>
              <a:t>Biological Sciences, </a:t>
            </a:r>
            <a:r>
              <a:rPr lang="en-US" sz="4000" i="1" dirty="0"/>
              <a:t>Rowan University, Glassboro NJ</a:t>
            </a:r>
          </a:p>
          <a:p>
            <a:endParaRPr lang="en-US" sz="6500" i="1"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dirty="0" smtClean="0"/>
              <a:t>Abstract</a:t>
            </a:r>
            <a:endParaRPr lang="en-US" dirty="0"/>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800193283"/>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32903"/>
            <a:ext cx="4996543" cy="1873704"/>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smtClean="0"/>
              <a:t>Collect Selectome Sequence </a:t>
            </a:r>
            <a:r>
              <a:rPr lang="en-US" sz="4000" dirty="0" smtClean="0"/>
              <a:t>Datasets</a:t>
            </a:r>
            <a:r>
              <a:rPr lang="en-US" sz="4000" baseline="30000" dirty="0" smtClean="0"/>
              <a:t>[1]</a:t>
            </a:r>
            <a:endParaRPr lang="en-US" sz="4000" dirty="0"/>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smtClean="0"/>
              <a:t>Generate Different Alignments for Each </a:t>
            </a:r>
            <a:r>
              <a:rPr lang="en-US" sz="4000" dirty="0" smtClean="0"/>
              <a:t>Dataset</a:t>
            </a:r>
            <a:r>
              <a:rPr lang="en-US" sz="4000" baseline="30000" dirty="0" smtClean="0"/>
              <a:t>[2,3]</a:t>
            </a:r>
            <a:endParaRPr lang="en-US" sz="4000" dirty="0"/>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smtClean="0"/>
              <a:t>Run Model </a:t>
            </a:r>
            <a:r>
              <a:rPr lang="en-US" sz="4000" dirty="0" smtClean="0"/>
              <a:t>Selection</a:t>
            </a:r>
            <a:r>
              <a:rPr lang="en-US" sz="4000" baseline="30000" dirty="0" smtClean="0"/>
              <a:t>[4]</a:t>
            </a:r>
            <a:r>
              <a:rPr lang="en-US" dirty="0" smtClean="0"/>
              <a:t> </a:t>
            </a:r>
            <a:endParaRPr lang="en-US" dirty="0"/>
          </a:p>
        </p:txBody>
      </p:sp>
      <p:sp>
        <p:nvSpPr>
          <p:cNvPr id="8" name="TextBox 7"/>
          <p:cNvSpPr txBox="1"/>
          <p:nvPr/>
        </p:nvSpPr>
        <p:spPr>
          <a:xfrm>
            <a:off x="877455" y="28076627"/>
            <a:ext cx="15492491" cy="707886"/>
          </a:xfrm>
          <a:prstGeom prst="rect">
            <a:avLst/>
          </a:prstGeom>
          <a:noFill/>
        </p:spPr>
        <p:txBody>
          <a:bodyPr wrap="square" rtlCol="0">
            <a:spAutoFit/>
          </a:bodyPr>
          <a:lstStyle/>
          <a:p>
            <a:r>
              <a:rPr lang="en-US" sz="4000" dirty="0" smtClean="0"/>
              <a:t>Figure 1. 200 Amino Acid Datasets with 50 alignments per dataset</a:t>
            </a:r>
            <a:endParaRPr lang="en-US" sz="4000" dirty="0"/>
          </a:p>
        </p:txBody>
      </p:sp>
      <p:sp>
        <p:nvSpPr>
          <p:cNvPr id="12" name="Rectangle 11"/>
          <p:cNvSpPr/>
          <p:nvPr/>
        </p:nvSpPr>
        <p:spPr>
          <a:xfrm>
            <a:off x="17177092" y="26592098"/>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164179" y="41014791"/>
            <a:ext cx="15002752" cy="27070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3893910" y="26721089"/>
            <a:ext cx="7758926" cy="6324808"/>
          </a:xfrm>
          <a:prstGeom prst="rect">
            <a:avLst/>
          </a:prstGeom>
          <a:noFill/>
        </p:spPr>
        <p:txBody>
          <a:bodyPr wrap="square" rtlCol="0">
            <a:spAutoFit/>
          </a:bodyPr>
          <a:lstStyle/>
          <a:p>
            <a:pPr algn="ctr"/>
            <a:r>
              <a:rPr lang="en-US" sz="5000" i="1" dirty="0" smtClean="0"/>
              <a:t>What is Information Criteria?</a:t>
            </a:r>
          </a:p>
          <a:p>
            <a:pPr marL="571500" indent="-571500">
              <a:buFont typeface="Arial" charset="0"/>
              <a:buChar char="•"/>
            </a:pPr>
            <a:r>
              <a:rPr lang="en-US" sz="4500" dirty="0" smtClean="0"/>
              <a:t>AIC, </a:t>
            </a:r>
            <a:r>
              <a:rPr lang="en-US" sz="4500" dirty="0" err="1" smtClean="0"/>
              <a:t>AICc</a:t>
            </a:r>
            <a:r>
              <a:rPr lang="en-US" sz="4500" dirty="0" smtClean="0"/>
              <a:t>, BIC </a:t>
            </a:r>
            <a:r>
              <a:rPr lang="en-US" sz="4500" dirty="0" smtClean="0"/>
              <a:t>measure </a:t>
            </a:r>
            <a:r>
              <a:rPr lang="en-US" sz="4500" dirty="0" smtClean="0"/>
              <a:t>a model’s goodness of fit to the data</a:t>
            </a:r>
          </a:p>
          <a:p>
            <a:pPr marL="571500" indent="-571500">
              <a:buFont typeface="Arial" charset="0"/>
              <a:buChar char="•"/>
            </a:pPr>
            <a:r>
              <a:rPr lang="en-US" sz="4500" dirty="0" smtClean="0"/>
              <a:t>Lowest score is best fitting</a:t>
            </a:r>
          </a:p>
          <a:p>
            <a:pPr marL="571500" indent="-571500">
              <a:buFont typeface="Arial" charset="0"/>
              <a:buChar char="•"/>
            </a:pPr>
            <a:r>
              <a:rPr lang="en-US" sz="4500" dirty="0" smtClean="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smtClean="0">
                <a:latin typeface="Monaco" charset="0"/>
                <a:ea typeface="Monaco" charset="0"/>
                <a:cs typeface="Monaco" charset="0"/>
              </a:rPr>
              <a:t>(𝘹50)</a:t>
            </a:r>
            <a:endParaRPr lang="en-US" sz="4000" dirty="0">
              <a:latin typeface="Monaco" charset="0"/>
              <a:ea typeface="Monaco" charset="0"/>
              <a:cs typeface="Monaco" charset="0"/>
            </a:endParaRPr>
          </a:p>
        </p:txBody>
      </p:sp>
      <p:pic>
        <p:nvPicPr>
          <p:cNvPr id="47" name="Picture 4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683314" y="27638673"/>
            <a:ext cx="4814391" cy="4972005"/>
          </a:xfrm>
          <a:prstGeom prst="rect">
            <a:avLst/>
          </a:prstGeom>
        </p:spPr>
      </p:pic>
      <p:sp>
        <p:nvSpPr>
          <p:cNvPr id="48" name="TextBox 47"/>
          <p:cNvSpPr txBox="1"/>
          <p:nvPr/>
        </p:nvSpPr>
        <p:spPr>
          <a:xfrm>
            <a:off x="17531420" y="26823004"/>
            <a:ext cx="6089086" cy="861774"/>
          </a:xfrm>
          <a:prstGeom prst="rect">
            <a:avLst/>
          </a:prstGeom>
          <a:noFill/>
        </p:spPr>
        <p:txBody>
          <a:bodyPr wrap="square" rtlCol="0">
            <a:spAutoFit/>
          </a:bodyPr>
          <a:lstStyle/>
          <a:p>
            <a:r>
              <a:rPr lang="en-US" sz="5000" i="1" dirty="0" smtClean="0">
                <a:latin typeface="Calibri" charset="0"/>
                <a:ea typeface="Calibri" charset="0"/>
                <a:cs typeface="Calibri" charset="0"/>
              </a:rPr>
              <a:t>What is a Model?</a:t>
            </a:r>
            <a:endParaRPr lang="en-US" sz="5000" i="1" dirty="0">
              <a:latin typeface="Calibri" charset="0"/>
              <a:ea typeface="Calibri" charset="0"/>
              <a:cs typeface="Calibri" charset="0"/>
            </a:endParaRPr>
          </a:p>
        </p:txBody>
      </p:sp>
      <p:sp>
        <p:nvSpPr>
          <p:cNvPr id="50" name="TextBox 49"/>
          <p:cNvSpPr txBox="1"/>
          <p:nvPr/>
        </p:nvSpPr>
        <p:spPr>
          <a:xfrm>
            <a:off x="952901" y="42454154"/>
            <a:ext cx="15109999" cy="707886"/>
          </a:xfrm>
          <a:prstGeom prst="rect">
            <a:avLst/>
          </a:prstGeom>
          <a:noFill/>
        </p:spPr>
        <p:txBody>
          <a:bodyPr wrap="square" rtlCol="0">
            <a:spAutoFit/>
          </a:bodyPr>
          <a:lstStyle/>
          <a:p>
            <a:r>
              <a:rPr lang="en-US" sz="4000" dirty="0" smtClean="0"/>
              <a:t>Figure 2. 200 Nucleotide Datasets with 50 alignments per dataset </a:t>
            </a:r>
            <a:endParaRPr lang="en-US" sz="4000" dirty="0"/>
          </a:p>
        </p:txBody>
      </p:sp>
      <p:sp>
        <p:nvSpPr>
          <p:cNvPr id="51" name="Rectangle 50"/>
          <p:cNvSpPr/>
          <p:nvPr/>
        </p:nvSpPr>
        <p:spPr>
          <a:xfrm>
            <a:off x="17177092" y="33171712"/>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5581" y="15271158"/>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Protein Model Selection</a:t>
            </a:r>
            <a:endParaRPr lang="en-US" dirty="0">
              <a:solidFill>
                <a:schemeClr val="tx1"/>
              </a:solidFill>
            </a:endParaRPr>
          </a:p>
        </p:txBody>
      </p:sp>
      <p:sp>
        <p:nvSpPr>
          <p:cNvPr id="53" name="Rectangle 52"/>
          <p:cNvSpPr/>
          <p:nvPr/>
        </p:nvSpPr>
        <p:spPr>
          <a:xfrm>
            <a:off x="805581" y="1628554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34889" y="29120343"/>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Nucleotide Model Selection</a:t>
            </a:r>
            <a:endParaRPr lang="en-US" dirty="0">
              <a:solidFill>
                <a:schemeClr val="tx1"/>
              </a:solidFill>
            </a:endParaRPr>
          </a:p>
        </p:txBody>
      </p:sp>
      <p:sp>
        <p:nvSpPr>
          <p:cNvPr id="62" name="Rectangle 61"/>
          <p:cNvSpPr/>
          <p:nvPr/>
        </p:nvSpPr>
        <p:spPr>
          <a:xfrm>
            <a:off x="800618" y="3031399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7177092" y="33048823"/>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Conclusions</a:t>
            </a:r>
            <a:endParaRPr lang="en-US" dirty="0">
              <a:solidFill>
                <a:schemeClr val="tx1"/>
              </a:solidFill>
            </a:endParaRPr>
          </a:p>
        </p:txBody>
      </p:sp>
      <p:sp>
        <p:nvSpPr>
          <p:cNvPr id="66" name="Rectangle 65"/>
          <p:cNvSpPr/>
          <p:nvPr/>
        </p:nvSpPr>
        <p:spPr>
          <a:xfrm>
            <a:off x="17192793" y="40144635"/>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References</a:t>
            </a:r>
            <a:endParaRPr lang="en-US" dirty="0">
              <a:solidFill>
                <a:schemeClr val="tx1"/>
              </a:solidFill>
            </a:endParaRPr>
          </a:p>
        </p:txBody>
      </p:sp>
      <p:sp>
        <p:nvSpPr>
          <p:cNvPr id="68" name="TextBox 67"/>
          <p:cNvSpPr txBox="1"/>
          <p:nvPr/>
        </p:nvSpPr>
        <p:spPr>
          <a:xfrm>
            <a:off x="17174845" y="41154033"/>
            <a:ext cx="14820505" cy="3016210"/>
          </a:xfrm>
          <a:prstGeom prst="rect">
            <a:avLst/>
          </a:prstGeom>
          <a:noFill/>
        </p:spPr>
        <p:txBody>
          <a:bodyPr wrap="square" rtlCol="0">
            <a:spAutoFit/>
          </a:bodyPr>
          <a:lstStyle/>
          <a:p>
            <a:pPr marL="457200" indent="-457200">
              <a:buAutoNum type="arabicPeriod"/>
            </a:pPr>
            <a:r>
              <a:rPr lang="en-US" sz="2000" dirty="0" err="1" smtClean="0"/>
              <a:t>Proux</a:t>
            </a:r>
            <a:r>
              <a:rPr lang="en-US" sz="2000" dirty="0" smtClean="0"/>
              <a:t> </a:t>
            </a:r>
            <a:r>
              <a:rPr lang="en-US" sz="2000" dirty="0"/>
              <a:t>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endParaRPr lang="en-US" sz="2000" dirty="0"/>
          </a:p>
          <a:p>
            <a:pPr marL="457200" indent="-457200">
              <a:buAutoNum type="arabicPeriod"/>
            </a:pPr>
            <a:r>
              <a:rPr lang="en-US" sz="2000" dirty="0" err="1" smtClean="0"/>
              <a:t>Sela</a:t>
            </a:r>
            <a:r>
              <a:rPr lang="en-US" sz="2000" dirty="0" smtClean="0"/>
              <a:t> </a:t>
            </a:r>
            <a:r>
              <a:rPr lang="en-US" sz="2000" dirty="0"/>
              <a:t>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endParaRPr lang="en-US" sz="2000" dirty="0" smtClean="0"/>
          </a:p>
          <a:p>
            <a:pPr marL="457200" indent="-457200">
              <a:buAutoNum type="arabicPeriod"/>
            </a:pPr>
            <a:r>
              <a:rPr lang="en-US" sz="2000" dirty="0" err="1" smtClean="0"/>
              <a:t>Spielman</a:t>
            </a:r>
            <a:r>
              <a:rPr lang="en-US" sz="2000" dirty="0" smtClean="0"/>
              <a:t> </a:t>
            </a:r>
            <a:r>
              <a:rPr lang="en-US" sz="2000" dirty="0"/>
              <a:t>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a:t>
            </a:r>
            <a:r>
              <a:rPr lang="en-US" sz="2000" dirty="0" smtClean="0"/>
              <a:t>doi:10.1093/</a:t>
            </a:r>
            <a:r>
              <a:rPr lang="en-US" sz="2000" dirty="0" err="1" smtClean="0"/>
              <a:t>molbev</a:t>
            </a:r>
            <a:r>
              <a:rPr lang="en-US" sz="2000" dirty="0" smtClean="0"/>
              <a:t>/msu183</a:t>
            </a:r>
            <a:endParaRPr lang="en-US" sz="2000" dirty="0"/>
          </a:p>
          <a:p>
            <a:pPr marL="457200" indent="-457200">
              <a:buAutoNum type="arabicPeriod"/>
            </a:pPr>
            <a:r>
              <a:rPr lang="en-US" sz="2000" dirty="0" smtClean="0"/>
              <a:t>L</a:t>
            </a:r>
            <a:r>
              <a:rPr lang="en-US" sz="2000" dirty="0"/>
              <a:t>.-T.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3"/>
              </a:rPr>
              <a:t>https://doi.org/10.1093/molbev/msu300</a:t>
            </a:r>
            <a:r>
              <a:rPr lang="en-US" sz="2000" dirty="0"/>
              <a:t> </a:t>
            </a:r>
            <a:endParaRPr lang="en-US" sz="2000" dirty="0" smtClean="0"/>
          </a:p>
          <a:p>
            <a:endParaRPr lang="en-US" sz="3000" dirty="0"/>
          </a:p>
        </p:txBody>
      </p:sp>
      <p:sp>
        <p:nvSpPr>
          <p:cNvPr id="69" name="TextBox 68"/>
          <p:cNvSpPr txBox="1"/>
          <p:nvPr/>
        </p:nvSpPr>
        <p:spPr>
          <a:xfrm>
            <a:off x="17484714" y="34516905"/>
            <a:ext cx="13947786" cy="4708981"/>
          </a:xfrm>
          <a:prstGeom prst="rect">
            <a:avLst/>
          </a:prstGeom>
          <a:noFill/>
        </p:spPr>
        <p:txBody>
          <a:bodyPr wrap="square" rtlCol="0">
            <a:spAutoFit/>
          </a:bodyPr>
          <a:lstStyle/>
          <a:p>
            <a:pPr marL="1143000" indent="-1143000">
              <a:buFont typeface="Arial" charset="0"/>
              <a:buChar char="•"/>
            </a:pPr>
            <a:r>
              <a:rPr lang="en-US" sz="5000" dirty="0" smtClean="0"/>
              <a:t>Multiple models can be determined as best </a:t>
            </a:r>
            <a:r>
              <a:rPr lang="en-US" sz="5000" dirty="0" smtClean="0"/>
              <a:t>fitting for the same dataset</a:t>
            </a:r>
            <a:endParaRPr lang="en-US" sz="5000" dirty="0" smtClean="0"/>
          </a:p>
          <a:p>
            <a:pPr marL="1143000" indent="-1143000">
              <a:buFont typeface="Arial" charset="0"/>
              <a:buChar char="•"/>
            </a:pPr>
            <a:r>
              <a:rPr lang="en-US" sz="5000" dirty="0" smtClean="0"/>
              <a:t>Highest number of multiple best-fitting models found is </a:t>
            </a:r>
            <a:r>
              <a:rPr lang="en-US" sz="5000" dirty="0" smtClean="0"/>
              <a:t>7, out of 50 different alignments</a:t>
            </a:r>
            <a:endParaRPr lang="en-US" sz="5000" dirty="0" smtClean="0"/>
          </a:p>
          <a:p>
            <a:pPr marL="1143000" indent="-1143000">
              <a:buFont typeface="Arial" charset="0"/>
              <a:buChar char="•"/>
            </a:pPr>
            <a:r>
              <a:rPr lang="en-US" sz="5000" dirty="0" smtClean="0"/>
              <a:t>Different Information Criteria </a:t>
            </a:r>
            <a:r>
              <a:rPr lang="en-US" sz="5000" dirty="0" smtClean="0"/>
              <a:t>favor </a:t>
            </a:r>
            <a:r>
              <a:rPr lang="en-US" sz="5000" dirty="0" smtClean="0"/>
              <a:t>different </a:t>
            </a:r>
            <a:r>
              <a:rPr lang="en-US" sz="5000" dirty="0" smtClean="0"/>
              <a:t>models</a:t>
            </a:r>
            <a:endParaRPr lang="en-US" sz="5000" dirty="0" smtClean="0"/>
          </a:p>
        </p:txBody>
      </p:sp>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4951" y="12470623"/>
            <a:ext cx="6400800" cy="4572000"/>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11089" y="16504715"/>
            <a:ext cx="15544800" cy="11430000"/>
          </a:xfrm>
          <a:prstGeom prst="rect">
            <a:avLst/>
          </a:prstGeom>
        </p:spPr>
      </p:pic>
    </p:spTree>
    <p:extLst>
      <p:ext uri="{BB962C8B-B14F-4D97-AF65-F5344CB8AC3E}">
        <p14:creationId xmlns:p14="http://schemas.microsoft.com/office/powerpoint/2010/main" val="207612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342" y="30461186"/>
            <a:ext cx="15544800" cy="1143000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63644" y="27978052"/>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68807" y="694192"/>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441792" y="2746099"/>
            <a:ext cx="21242216" cy="1092607"/>
          </a:xfrm>
          <a:prstGeom prst="rect">
            <a:avLst/>
          </a:prstGeom>
        </p:spPr>
        <p:txBody>
          <a:bodyPr wrap="square">
            <a:spAutoFit/>
          </a:bodyPr>
          <a:lstStyle/>
          <a:p>
            <a:pPr algn="ctr"/>
            <a:r>
              <a:rPr lang="en-US" sz="6500" dirty="0" smtClean="0"/>
              <a:t>Molly </a:t>
            </a:r>
            <a:r>
              <a:rPr lang="en-US" sz="6500" dirty="0" smtClean="0"/>
              <a:t>Miraglia¹ and </a:t>
            </a:r>
            <a:r>
              <a:rPr lang="en-US" sz="6500" dirty="0" smtClean="0"/>
              <a:t>Stephanie J. Spielman²</a:t>
            </a:r>
            <a:endParaRPr lang="en-US" sz="6500" dirty="0"/>
          </a:p>
        </p:txBody>
      </p:sp>
      <p:sp>
        <p:nvSpPr>
          <p:cNvPr id="5" name="Rectangle 4"/>
          <p:cNvSpPr/>
          <p:nvPr/>
        </p:nvSpPr>
        <p:spPr>
          <a:xfrm>
            <a:off x="7671706" y="3698326"/>
            <a:ext cx="29309786" cy="2323713"/>
          </a:xfrm>
          <a:prstGeom prst="rect">
            <a:avLst/>
          </a:prstGeom>
        </p:spPr>
        <p:txBody>
          <a:bodyPr wrap="square">
            <a:spAutoFit/>
          </a:bodyPr>
          <a:lstStyle/>
          <a:p>
            <a:r>
              <a:rPr lang="en-US" sz="4000" i="1" baseline="30000" dirty="0" smtClean="0"/>
              <a:t>1</a:t>
            </a:r>
            <a:r>
              <a:rPr lang="en-US" sz="4000" i="1" dirty="0" smtClean="0"/>
              <a:t>Department </a:t>
            </a:r>
            <a:r>
              <a:rPr lang="en-US" sz="4000" i="1" dirty="0" smtClean="0"/>
              <a:t>of Molecular and Cellular Biosciences, Rowan University, Glassboro </a:t>
            </a:r>
            <a:r>
              <a:rPr lang="en-US" sz="4000" i="1" dirty="0" smtClean="0"/>
              <a:t>NJ</a:t>
            </a:r>
          </a:p>
          <a:p>
            <a:r>
              <a:rPr lang="en-US" sz="4000" i="1" baseline="30000" dirty="0" smtClean="0"/>
              <a:t>2</a:t>
            </a:r>
            <a:r>
              <a:rPr lang="en-US" sz="4000" i="1" dirty="0" smtClean="0"/>
              <a:t>Department </a:t>
            </a:r>
            <a:r>
              <a:rPr lang="en-US" sz="4000" i="1" dirty="0"/>
              <a:t>of </a:t>
            </a:r>
            <a:r>
              <a:rPr lang="en-US" sz="4000" i="1" dirty="0" smtClean="0"/>
              <a:t>Biological Sciences, </a:t>
            </a:r>
            <a:r>
              <a:rPr lang="en-US" sz="4000" i="1" dirty="0"/>
              <a:t>Rowan University, Glassboro NJ</a:t>
            </a:r>
          </a:p>
          <a:p>
            <a:endParaRPr lang="en-US" sz="6500" i="1"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397992" y="5443804"/>
            <a:ext cx="4220306" cy="1209242"/>
          </a:xfrm>
          <a:prstGeom prst="rect">
            <a:avLst/>
          </a:prstGeom>
          <a:noFill/>
        </p:spPr>
        <p:txBody>
          <a:bodyPr wrap="square" rtlCol="0">
            <a:spAutoFit/>
          </a:bodyPr>
          <a:lstStyle/>
          <a:p>
            <a:pPr algn="ctr"/>
            <a:r>
              <a:rPr lang="en-US" dirty="0" smtClean="0"/>
              <a:t>Abstract</a:t>
            </a:r>
            <a:endParaRPr lang="en-US" dirty="0"/>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11504994"/>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244778" y="13019097"/>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494180244"/>
              </p:ext>
            </p:extLst>
          </p:nvPr>
        </p:nvGraphicFramePr>
        <p:xfrm>
          <a:off x="17463644" y="13154542"/>
          <a:ext cx="15160566" cy="1408045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0" name="TextBox 19"/>
          <p:cNvSpPr txBox="1"/>
          <p:nvPr/>
        </p:nvSpPr>
        <p:spPr>
          <a:xfrm>
            <a:off x="21832535" y="11917731"/>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32903"/>
            <a:ext cx="4996543" cy="1873704"/>
          </a:xfrm>
          <a:prstGeom prst="rect">
            <a:avLst/>
          </a:prstGeom>
        </p:spPr>
      </p:pic>
      <p:sp>
        <p:nvSpPr>
          <p:cNvPr id="32" name="Rectangle 31"/>
          <p:cNvSpPr/>
          <p:nvPr/>
        </p:nvSpPr>
        <p:spPr>
          <a:xfrm>
            <a:off x="23959509" y="14540166"/>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9107013" y="15139144"/>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9107013" y="17413801"/>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1393678">
            <a:off x="26827718" y="16753153"/>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595167" y="14910028"/>
            <a:ext cx="2553342" cy="1938992"/>
          </a:xfrm>
          <a:prstGeom prst="rect">
            <a:avLst/>
          </a:prstGeom>
          <a:noFill/>
        </p:spPr>
        <p:txBody>
          <a:bodyPr wrap="square" rtlCol="0">
            <a:spAutoFit/>
          </a:bodyPr>
          <a:lstStyle/>
          <a:p>
            <a:pPr algn="ctr"/>
            <a:r>
              <a:rPr lang="en-US" sz="4000" dirty="0" smtClean="0"/>
              <a:t>Collect 200 </a:t>
            </a:r>
            <a:r>
              <a:rPr lang="en-US" sz="4000" dirty="0" err="1" smtClean="0"/>
              <a:t>Selectome</a:t>
            </a:r>
            <a:r>
              <a:rPr lang="en-US" sz="4000" dirty="0" smtClean="0"/>
              <a:t> </a:t>
            </a:r>
            <a:r>
              <a:rPr lang="en-US" sz="4000" dirty="0" smtClean="0"/>
              <a:t>Datasets</a:t>
            </a:r>
            <a:r>
              <a:rPr lang="en-US" sz="4000" baseline="30000" dirty="0" smtClean="0"/>
              <a:t>[1]</a:t>
            </a:r>
            <a:endParaRPr lang="en-US" sz="4000" dirty="0"/>
          </a:p>
        </p:txBody>
      </p:sp>
      <p:sp>
        <p:nvSpPr>
          <p:cNvPr id="40" name="TextBox 39"/>
          <p:cNvSpPr txBox="1"/>
          <p:nvPr/>
        </p:nvSpPr>
        <p:spPr>
          <a:xfrm>
            <a:off x="24613154" y="13700782"/>
            <a:ext cx="6879121" cy="1323439"/>
          </a:xfrm>
          <a:prstGeom prst="rect">
            <a:avLst/>
          </a:prstGeom>
          <a:noFill/>
        </p:spPr>
        <p:txBody>
          <a:bodyPr wrap="square" rtlCol="0">
            <a:spAutoFit/>
          </a:bodyPr>
          <a:lstStyle/>
          <a:p>
            <a:pPr algn="ctr"/>
            <a:r>
              <a:rPr lang="en-US" sz="4000" dirty="0" smtClean="0"/>
              <a:t>Generate Different Alignments for Each </a:t>
            </a:r>
            <a:r>
              <a:rPr lang="en-US" sz="4000" dirty="0" smtClean="0"/>
              <a:t>Dataset</a:t>
            </a:r>
            <a:r>
              <a:rPr lang="en-US" sz="4000" baseline="30000" dirty="0" smtClean="0"/>
              <a:t>[2,3]</a:t>
            </a:r>
            <a:endParaRPr lang="en-US" sz="4000" dirty="0"/>
          </a:p>
        </p:txBody>
      </p:sp>
      <p:sp>
        <p:nvSpPr>
          <p:cNvPr id="41" name="Right Arrow 40"/>
          <p:cNvSpPr/>
          <p:nvPr/>
        </p:nvSpPr>
        <p:spPr>
          <a:xfrm rot="20573900">
            <a:off x="26716652" y="15309216"/>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691275" y="24394035"/>
            <a:ext cx="2604776" cy="1824795"/>
          </a:xfrm>
          <a:prstGeom prst="rect">
            <a:avLst/>
          </a:prstGeom>
          <a:noFill/>
        </p:spPr>
        <p:txBody>
          <a:bodyPr wrap="square" rtlCol="0">
            <a:spAutoFit/>
          </a:bodyPr>
          <a:lstStyle/>
          <a:p>
            <a:pPr algn="ctr"/>
            <a:r>
              <a:rPr lang="en-US" sz="4000" dirty="0" smtClean="0"/>
              <a:t>Run Model </a:t>
            </a:r>
            <a:r>
              <a:rPr lang="en-US" sz="4000" dirty="0" smtClean="0"/>
              <a:t>Selection</a:t>
            </a:r>
            <a:r>
              <a:rPr lang="en-US" sz="4000" baseline="30000" dirty="0" smtClean="0"/>
              <a:t>[4]</a:t>
            </a:r>
            <a:r>
              <a:rPr lang="en-US" dirty="0" smtClean="0"/>
              <a:t> </a:t>
            </a:r>
            <a:endParaRPr lang="en-US" dirty="0"/>
          </a:p>
        </p:txBody>
      </p:sp>
      <p:sp>
        <p:nvSpPr>
          <p:cNvPr id="8" name="TextBox 7"/>
          <p:cNvSpPr txBox="1"/>
          <p:nvPr/>
        </p:nvSpPr>
        <p:spPr>
          <a:xfrm>
            <a:off x="877455" y="28076627"/>
            <a:ext cx="15492491" cy="707886"/>
          </a:xfrm>
          <a:prstGeom prst="rect">
            <a:avLst/>
          </a:prstGeom>
          <a:noFill/>
        </p:spPr>
        <p:txBody>
          <a:bodyPr wrap="square" rtlCol="0">
            <a:spAutoFit/>
          </a:bodyPr>
          <a:lstStyle/>
          <a:p>
            <a:r>
              <a:rPr lang="en-US" sz="4000" dirty="0" smtClean="0"/>
              <a:t>Figure 1. 200 Amino Acid Datasets with 50 alignments per dataset</a:t>
            </a:r>
            <a:endParaRPr lang="en-US" sz="4000" dirty="0"/>
          </a:p>
        </p:txBody>
      </p:sp>
      <p:sp>
        <p:nvSpPr>
          <p:cNvPr id="12" name="Rectangle 11"/>
          <p:cNvSpPr/>
          <p:nvPr/>
        </p:nvSpPr>
        <p:spPr>
          <a:xfrm>
            <a:off x="17164179" y="5157182"/>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164179" y="41014791"/>
            <a:ext cx="15002752" cy="27070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3959509" y="5415562"/>
            <a:ext cx="7758926" cy="5709255"/>
          </a:xfrm>
          <a:prstGeom prst="rect">
            <a:avLst/>
          </a:prstGeom>
          <a:noFill/>
        </p:spPr>
        <p:txBody>
          <a:bodyPr wrap="square" rtlCol="0">
            <a:spAutoFit/>
          </a:bodyPr>
          <a:lstStyle/>
          <a:p>
            <a:pPr algn="ctr"/>
            <a:r>
              <a:rPr lang="en-US" sz="5000" i="1" dirty="0" smtClean="0"/>
              <a:t>What is Information Criteria?</a:t>
            </a:r>
          </a:p>
          <a:p>
            <a:pPr marL="571500" indent="-571500">
              <a:buFont typeface="Arial" charset="0"/>
              <a:buChar char="•"/>
            </a:pPr>
            <a:r>
              <a:rPr lang="en-US" sz="4500" dirty="0" smtClean="0"/>
              <a:t>AIC, </a:t>
            </a:r>
            <a:r>
              <a:rPr lang="en-US" sz="4500" dirty="0" err="1" smtClean="0"/>
              <a:t>AICc</a:t>
            </a:r>
            <a:r>
              <a:rPr lang="en-US" sz="4500" dirty="0" smtClean="0"/>
              <a:t>, BIC </a:t>
            </a:r>
            <a:r>
              <a:rPr lang="en-US" sz="4500" dirty="0" smtClean="0"/>
              <a:t>measure </a:t>
            </a:r>
            <a:r>
              <a:rPr lang="en-US" sz="4500" dirty="0" smtClean="0"/>
              <a:t>a model’s goodness of fit to the </a:t>
            </a:r>
            <a:r>
              <a:rPr lang="en-US" sz="4500" dirty="0" smtClean="0"/>
              <a:t>data</a:t>
            </a:r>
          </a:p>
          <a:p>
            <a:pPr marL="571500" indent="-571500">
              <a:buFont typeface="Arial" charset="0"/>
              <a:buChar char="•"/>
            </a:pPr>
            <a:r>
              <a:rPr lang="en-US" sz="4500" dirty="0" smtClean="0"/>
              <a:t>These three measurements are used to determine best models</a:t>
            </a:r>
            <a:endParaRPr lang="en-US" sz="4500" dirty="0" smtClean="0"/>
          </a:p>
          <a:p>
            <a:pPr marL="571500" indent="-571500">
              <a:buFont typeface="Arial" charset="0"/>
              <a:buChar char="•"/>
            </a:pPr>
            <a:r>
              <a:rPr lang="en-US" sz="4500" dirty="0" smtClean="0"/>
              <a:t>Lowest score is best </a:t>
            </a:r>
            <a:r>
              <a:rPr lang="en-US" sz="4500" dirty="0" smtClean="0"/>
              <a:t>fitting</a:t>
            </a:r>
            <a:endParaRPr lang="en-US" sz="4500" dirty="0" smtClean="0"/>
          </a:p>
        </p:txBody>
      </p:sp>
      <p:sp>
        <p:nvSpPr>
          <p:cNvPr id="36" name="Left Arrow 35"/>
          <p:cNvSpPr/>
          <p:nvPr/>
        </p:nvSpPr>
        <p:spPr>
          <a:xfrm rot="19145008">
            <a:off x="25043117" y="27988831"/>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370775" y="20921854"/>
            <a:ext cx="3103167" cy="83005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84516" y="248145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683573" y="17755468"/>
            <a:ext cx="2981892" cy="707886"/>
          </a:xfrm>
          <a:prstGeom prst="rect">
            <a:avLst/>
          </a:prstGeom>
          <a:noFill/>
        </p:spPr>
        <p:txBody>
          <a:bodyPr wrap="square" rtlCol="0">
            <a:spAutoFit/>
          </a:bodyPr>
          <a:lstStyle/>
          <a:p>
            <a:r>
              <a:rPr lang="en-US" sz="4000" dirty="0" smtClean="0">
                <a:latin typeface="Monaco" charset="0"/>
                <a:ea typeface="Monaco" charset="0"/>
                <a:cs typeface="Monaco" charset="0"/>
              </a:rPr>
              <a:t>(𝘹50)</a:t>
            </a:r>
            <a:endParaRPr lang="en-US" sz="4000" dirty="0">
              <a:latin typeface="Monaco" charset="0"/>
              <a:ea typeface="Monaco" charset="0"/>
              <a:cs typeface="Monaco" charset="0"/>
            </a:endParaRPr>
          </a:p>
        </p:txBody>
      </p:sp>
      <p:pic>
        <p:nvPicPr>
          <p:cNvPr id="47" name="Picture 4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691927" y="6195310"/>
            <a:ext cx="4814391" cy="4972005"/>
          </a:xfrm>
          <a:prstGeom prst="rect">
            <a:avLst/>
          </a:prstGeom>
        </p:spPr>
      </p:pic>
      <p:sp>
        <p:nvSpPr>
          <p:cNvPr id="48" name="TextBox 47"/>
          <p:cNvSpPr txBox="1"/>
          <p:nvPr/>
        </p:nvSpPr>
        <p:spPr>
          <a:xfrm>
            <a:off x="17775358" y="5701693"/>
            <a:ext cx="6089086" cy="861774"/>
          </a:xfrm>
          <a:prstGeom prst="rect">
            <a:avLst/>
          </a:prstGeom>
          <a:noFill/>
        </p:spPr>
        <p:txBody>
          <a:bodyPr wrap="square" rtlCol="0">
            <a:spAutoFit/>
          </a:bodyPr>
          <a:lstStyle/>
          <a:p>
            <a:r>
              <a:rPr lang="en-US" sz="5000" i="1" dirty="0" smtClean="0">
                <a:latin typeface="Calibri" charset="0"/>
                <a:ea typeface="Calibri" charset="0"/>
                <a:cs typeface="Calibri" charset="0"/>
              </a:rPr>
              <a:t>What is a Model?</a:t>
            </a:r>
            <a:endParaRPr lang="en-US" sz="5000" i="1" dirty="0">
              <a:latin typeface="Calibri" charset="0"/>
              <a:ea typeface="Calibri" charset="0"/>
              <a:cs typeface="Calibri" charset="0"/>
            </a:endParaRPr>
          </a:p>
        </p:txBody>
      </p:sp>
      <p:sp>
        <p:nvSpPr>
          <p:cNvPr id="50" name="TextBox 49"/>
          <p:cNvSpPr txBox="1"/>
          <p:nvPr/>
        </p:nvSpPr>
        <p:spPr>
          <a:xfrm>
            <a:off x="952901" y="42454154"/>
            <a:ext cx="15109999" cy="707886"/>
          </a:xfrm>
          <a:prstGeom prst="rect">
            <a:avLst/>
          </a:prstGeom>
          <a:noFill/>
        </p:spPr>
        <p:txBody>
          <a:bodyPr wrap="square" rtlCol="0">
            <a:spAutoFit/>
          </a:bodyPr>
          <a:lstStyle/>
          <a:p>
            <a:r>
              <a:rPr lang="en-US" sz="4000" dirty="0" smtClean="0"/>
              <a:t>Figure 2. 200 Nucleotide Datasets with 50 alignments per dataset </a:t>
            </a:r>
            <a:endParaRPr lang="en-US" sz="4000" dirty="0"/>
          </a:p>
        </p:txBody>
      </p:sp>
      <p:sp>
        <p:nvSpPr>
          <p:cNvPr id="51" name="Rectangle 50"/>
          <p:cNvSpPr/>
          <p:nvPr/>
        </p:nvSpPr>
        <p:spPr>
          <a:xfrm>
            <a:off x="17177092" y="33171712"/>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5581" y="15271158"/>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Protein Model Selection</a:t>
            </a:r>
            <a:endParaRPr lang="en-US" dirty="0">
              <a:solidFill>
                <a:schemeClr val="tx1"/>
              </a:solidFill>
            </a:endParaRPr>
          </a:p>
        </p:txBody>
      </p:sp>
      <p:sp>
        <p:nvSpPr>
          <p:cNvPr id="53" name="Rectangle 52"/>
          <p:cNvSpPr/>
          <p:nvPr/>
        </p:nvSpPr>
        <p:spPr>
          <a:xfrm>
            <a:off x="805581" y="1628554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34889" y="29120343"/>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Nucleotide Model Selection</a:t>
            </a:r>
            <a:endParaRPr lang="en-US" dirty="0">
              <a:solidFill>
                <a:schemeClr val="tx1"/>
              </a:solidFill>
            </a:endParaRPr>
          </a:p>
        </p:txBody>
      </p:sp>
      <p:sp>
        <p:nvSpPr>
          <p:cNvPr id="62" name="Rectangle 61"/>
          <p:cNvSpPr/>
          <p:nvPr/>
        </p:nvSpPr>
        <p:spPr>
          <a:xfrm>
            <a:off x="800618" y="3031399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7177092" y="33048823"/>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Conclusions</a:t>
            </a:r>
            <a:endParaRPr lang="en-US" dirty="0">
              <a:solidFill>
                <a:schemeClr val="tx1"/>
              </a:solidFill>
            </a:endParaRPr>
          </a:p>
        </p:txBody>
      </p:sp>
      <p:sp>
        <p:nvSpPr>
          <p:cNvPr id="66" name="Rectangle 65"/>
          <p:cNvSpPr/>
          <p:nvPr/>
        </p:nvSpPr>
        <p:spPr>
          <a:xfrm>
            <a:off x="17192793" y="40144635"/>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References</a:t>
            </a:r>
            <a:endParaRPr lang="en-US" dirty="0">
              <a:solidFill>
                <a:schemeClr val="tx1"/>
              </a:solidFill>
            </a:endParaRPr>
          </a:p>
        </p:txBody>
      </p:sp>
      <p:sp>
        <p:nvSpPr>
          <p:cNvPr id="68" name="TextBox 67"/>
          <p:cNvSpPr txBox="1"/>
          <p:nvPr/>
        </p:nvSpPr>
        <p:spPr>
          <a:xfrm>
            <a:off x="17174845" y="41154033"/>
            <a:ext cx="14820505" cy="3016210"/>
          </a:xfrm>
          <a:prstGeom prst="rect">
            <a:avLst/>
          </a:prstGeom>
          <a:noFill/>
        </p:spPr>
        <p:txBody>
          <a:bodyPr wrap="square" rtlCol="0">
            <a:spAutoFit/>
          </a:bodyPr>
          <a:lstStyle/>
          <a:p>
            <a:pPr marL="457200" indent="-457200">
              <a:buAutoNum type="arabicPeriod"/>
            </a:pPr>
            <a:r>
              <a:rPr lang="en-US" sz="2000" dirty="0" err="1" smtClean="0"/>
              <a:t>Proux</a:t>
            </a:r>
            <a:r>
              <a:rPr lang="en-US" sz="2000" dirty="0" smtClean="0"/>
              <a:t> </a:t>
            </a:r>
            <a:r>
              <a:rPr lang="en-US" sz="2000" dirty="0"/>
              <a:t>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endParaRPr lang="en-US" sz="2000" dirty="0"/>
          </a:p>
          <a:p>
            <a:pPr marL="457200" indent="-457200">
              <a:buAutoNum type="arabicPeriod"/>
            </a:pPr>
            <a:r>
              <a:rPr lang="en-US" sz="2000" dirty="0" err="1" smtClean="0"/>
              <a:t>Sela</a:t>
            </a:r>
            <a:r>
              <a:rPr lang="en-US" sz="2000" dirty="0" smtClean="0"/>
              <a:t> </a:t>
            </a:r>
            <a:r>
              <a:rPr lang="en-US" sz="2000" dirty="0"/>
              <a:t>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endParaRPr lang="en-US" sz="2000" dirty="0" smtClean="0"/>
          </a:p>
          <a:p>
            <a:pPr marL="457200" indent="-457200">
              <a:buAutoNum type="arabicPeriod"/>
            </a:pPr>
            <a:r>
              <a:rPr lang="en-US" sz="2000" dirty="0" err="1" smtClean="0"/>
              <a:t>Spielman</a:t>
            </a:r>
            <a:r>
              <a:rPr lang="en-US" sz="2000" dirty="0" smtClean="0"/>
              <a:t> </a:t>
            </a:r>
            <a:r>
              <a:rPr lang="en-US" sz="2000" dirty="0"/>
              <a:t>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a:t>
            </a:r>
            <a:r>
              <a:rPr lang="en-US" sz="2000" dirty="0" smtClean="0"/>
              <a:t>doi:10.1093/</a:t>
            </a:r>
            <a:r>
              <a:rPr lang="en-US" sz="2000" dirty="0" err="1" smtClean="0"/>
              <a:t>molbev</a:t>
            </a:r>
            <a:r>
              <a:rPr lang="en-US" sz="2000" dirty="0" smtClean="0"/>
              <a:t>/msu183</a:t>
            </a:r>
            <a:endParaRPr lang="en-US" sz="2000" dirty="0"/>
          </a:p>
          <a:p>
            <a:pPr marL="457200" indent="-457200">
              <a:buAutoNum type="arabicPeriod"/>
            </a:pPr>
            <a:r>
              <a:rPr lang="en-US" sz="2000" dirty="0" smtClean="0"/>
              <a:t>L</a:t>
            </a:r>
            <a:r>
              <a:rPr lang="en-US" sz="2000" dirty="0"/>
              <a:t>.-T.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3"/>
              </a:rPr>
              <a:t>https://doi.org/10.1093/molbev/msu300</a:t>
            </a:r>
            <a:r>
              <a:rPr lang="en-US" sz="2000" dirty="0"/>
              <a:t> </a:t>
            </a:r>
            <a:endParaRPr lang="en-US" sz="2000" dirty="0" smtClean="0"/>
          </a:p>
          <a:p>
            <a:endParaRPr lang="en-US" sz="3000" dirty="0"/>
          </a:p>
        </p:txBody>
      </p:sp>
      <p:sp>
        <p:nvSpPr>
          <p:cNvPr id="69" name="TextBox 68"/>
          <p:cNvSpPr txBox="1"/>
          <p:nvPr/>
        </p:nvSpPr>
        <p:spPr>
          <a:xfrm>
            <a:off x="17484714" y="34516905"/>
            <a:ext cx="14510636" cy="5478423"/>
          </a:xfrm>
          <a:prstGeom prst="rect">
            <a:avLst/>
          </a:prstGeom>
          <a:noFill/>
        </p:spPr>
        <p:txBody>
          <a:bodyPr wrap="square" rtlCol="0">
            <a:spAutoFit/>
          </a:bodyPr>
          <a:lstStyle/>
          <a:p>
            <a:pPr marL="1143000" indent="-1143000">
              <a:buFont typeface="Arial" charset="0"/>
              <a:buChar char="•"/>
            </a:pPr>
            <a:r>
              <a:rPr lang="en-US" sz="5000" dirty="0" smtClean="0"/>
              <a:t>Multiple models can be determined as best </a:t>
            </a:r>
            <a:r>
              <a:rPr lang="en-US" sz="5000" dirty="0" smtClean="0"/>
              <a:t>fitting for the same dataset</a:t>
            </a:r>
          </a:p>
          <a:p>
            <a:pPr marL="1143000" indent="-1143000">
              <a:buFont typeface="Arial" charset="0"/>
              <a:buChar char="•"/>
            </a:pPr>
            <a:r>
              <a:rPr lang="en-US" sz="5000" dirty="0" smtClean="0"/>
              <a:t>Model selection can be sensitive to the alignment</a:t>
            </a:r>
            <a:endParaRPr lang="en-US" sz="5000" dirty="0" smtClean="0"/>
          </a:p>
          <a:p>
            <a:pPr marL="1143000" indent="-1143000">
              <a:buFont typeface="Arial" charset="0"/>
              <a:buChar char="•"/>
            </a:pPr>
            <a:r>
              <a:rPr lang="en-US" sz="5000" dirty="0" smtClean="0"/>
              <a:t>Highest number of multiple best-fitting models found is </a:t>
            </a:r>
            <a:r>
              <a:rPr lang="en-US" sz="5000" dirty="0" smtClean="0"/>
              <a:t>7, out of 50 different alignments</a:t>
            </a:r>
            <a:endParaRPr lang="en-US" sz="5000" dirty="0" smtClean="0"/>
          </a:p>
          <a:p>
            <a:pPr marL="1143000" indent="-1143000">
              <a:buFont typeface="Arial" charset="0"/>
              <a:buChar char="•"/>
            </a:pPr>
            <a:r>
              <a:rPr lang="en-US" sz="5000" dirty="0" smtClean="0"/>
              <a:t>Different Information Criteria </a:t>
            </a:r>
            <a:r>
              <a:rPr lang="en-US" sz="5000" dirty="0" smtClean="0"/>
              <a:t>favor </a:t>
            </a:r>
            <a:r>
              <a:rPr lang="en-US" sz="5000" dirty="0" smtClean="0"/>
              <a:t>different </a:t>
            </a:r>
            <a:r>
              <a:rPr lang="en-US" sz="5000" dirty="0" smtClean="0"/>
              <a:t>models</a:t>
            </a:r>
            <a:endParaRPr lang="en-US" sz="5000" dirty="0" smtClean="0"/>
          </a:p>
        </p:txBody>
      </p:sp>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414375" y="23878314"/>
            <a:ext cx="6400800" cy="4572000"/>
          </a:xfrm>
          <a:prstGeom prst="rect">
            <a:avLst/>
          </a:prstGeom>
        </p:spPr>
      </p:pic>
      <p:pic>
        <p:nvPicPr>
          <p:cNvPr id="11" name="Picture 1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333178" y="18545741"/>
            <a:ext cx="6400800" cy="4572000"/>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50129" y="16504715"/>
            <a:ext cx="15544800" cy="11430000"/>
          </a:xfrm>
          <a:prstGeom prst="rect">
            <a:avLst/>
          </a:prstGeom>
        </p:spPr>
      </p:pic>
    </p:spTree>
    <p:extLst>
      <p:ext uri="{BB962C8B-B14F-4D97-AF65-F5344CB8AC3E}">
        <p14:creationId xmlns:p14="http://schemas.microsoft.com/office/powerpoint/2010/main" val="1133701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71203" y="31317306"/>
            <a:ext cx="15544800" cy="11430000"/>
          </a:xfrm>
          <a:prstGeom prst="rect">
            <a:avLst/>
          </a:prstGeom>
        </p:spPr>
      </p:pic>
      <p:pic>
        <p:nvPicPr>
          <p:cNvPr id="54" name="Picture 5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98" y="31177327"/>
            <a:ext cx="15544800" cy="11430000"/>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215301"/>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270442"/>
            <a:ext cx="21242216" cy="1169551"/>
          </a:xfrm>
          <a:prstGeom prst="rect">
            <a:avLst/>
          </a:prstGeom>
        </p:spPr>
        <p:txBody>
          <a:bodyPr wrap="square">
            <a:spAutoFit/>
          </a:bodyPr>
          <a:lstStyle/>
          <a:p>
            <a:pPr algn="ctr"/>
            <a:r>
              <a:rPr lang="en-US" sz="7000" dirty="0" smtClean="0"/>
              <a:t>Molly Miraglia¹, Stephanie J. Spielman²</a:t>
            </a:r>
            <a:endParaRPr lang="en-US" sz="7000" dirty="0"/>
          </a:p>
        </p:txBody>
      </p:sp>
      <p:sp>
        <p:nvSpPr>
          <p:cNvPr id="5" name="Rectangle 4"/>
          <p:cNvSpPr/>
          <p:nvPr/>
        </p:nvSpPr>
        <p:spPr>
          <a:xfrm>
            <a:off x="3630341" y="4189025"/>
            <a:ext cx="27802159" cy="1092607"/>
          </a:xfrm>
          <a:prstGeom prst="rect">
            <a:avLst/>
          </a:prstGeom>
        </p:spPr>
        <p:txBody>
          <a:bodyPr wrap="square">
            <a:spAutoFit/>
          </a:bodyPr>
          <a:lstStyle/>
          <a:p>
            <a:r>
              <a:rPr lang="en-US" sz="6500" i="1" dirty="0" smtClean="0"/>
              <a:t>Department of Molecular and Cellular Biosciences, Rowan University, Glassboro NJ</a:t>
            </a:r>
            <a:endParaRPr lang="en-US" sz="6500" i="1" dirty="0"/>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smtClean="0"/>
              <a:t>An </a:t>
            </a:r>
            <a:r>
              <a:rPr lang="en-US" sz="3400" dirty="0"/>
              <a:t>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smtClean="0"/>
              <a:t>Abstract</a:t>
            </a:r>
            <a:endParaRPr lang="en-US"/>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233132247"/>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smtClean="0"/>
              <a:t>Methods</a:t>
            </a:r>
            <a:endParaRPr lang="en-US"/>
          </a:p>
        </p:txBody>
      </p:sp>
      <p:pic>
        <p:nvPicPr>
          <p:cNvPr id="23" name="Picture 2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62074" y="134405"/>
            <a:ext cx="6220001" cy="2332501"/>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smtClean="0">
                <a:latin typeface="Menlo" charset="0"/>
                <a:ea typeface="Menlo" charset="0"/>
                <a:cs typeface="Menlo" charset="0"/>
              </a:rPr>
              <a:t>CAT</a:t>
            </a:r>
          </a:p>
          <a:p>
            <a:pPr lvl="0"/>
            <a:r>
              <a:rPr lang="en-US" dirty="0" smtClean="0">
                <a:latin typeface="Menlo" charset="0"/>
                <a:ea typeface="Menlo" charset="0"/>
                <a:cs typeface="Menlo" charset="0"/>
              </a:rPr>
              <a:t>CAG</a:t>
            </a:r>
          </a:p>
          <a:p>
            <a:pPr lvl="0"/>
            <a:r>
              <a:rPr lang="en-US" dirty="0" smtClean="0">
                <a:latin typeface="Menlo" charset="0"/>
                <a:ea typeface="Menlo" charset="0"/>
                <a:cs typeface="Menlo" charset="0"/>
              </a:rPr>
              <a:t>CT</a:t>
            </a:r>
            <a:endParaRPr lang="en-US" dirty="0">
              <a:latin typeface="Menlo" charset="0"/>
              <a:ea typeface="Menlo" charset="0"/>
              <a:cs typeface="Menlo" charset="0"/>
            </a:endParaRP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smtClean="0">
                <a:latin typeface="Menlo" charset="0"/>
                <a:ea typeface="Menlo" charset="0"/>
                <a:cs typeface="Menlo" charset="0"/>
              </a:rPr>
              <a:t>CA-T</a:t>
            </a:r>
          </a:p>
          <a:p>
            <a:pPr lvl="0"/>
            <a:r>
              <a:rPr lang="en-US" sz="3600" dirty="0" smtClean="0">
                <a:latin typeface="Menlo" charset="0"/>
                <a:ea typeface="Menlo" charset="0"/>
                <a:cs typeface="Menlo" charset="0"/>
              </a:rPr>
              <a:t>CAG-</a:t>
            </a:r>
          </a:p>
          <a:p>
            <a:pPr lvl="0"/>
            <a:r>
              <a:rPr lang="en-US" sz="3600" dirty="0" smtClean="0">
                <a:latin typeface="Menlo" charset="0"/>
                <a:ea typeface="Menlo" charset="0"/>
                <a:cs typeface="Menlo" charset="0"/>
              </a:rPr>
              <a:t>C--T</a:t>
            </a:r>
            <a:endParaRPr lang="en-US" sz="3600" dirty="0">
              <a:latin typeface="Menlo" charset="0"/>
              <a:ea typeface="Menlo" charset="0"/>
              <a:cs typeface="Menlo" charset="0"/>
            </a:endParaRP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smtClean="0"/>
              <a:t>Collect Selectome Sequence Datasets</a:t>
            </a:r>
            <a:endParaRPr lang="en-US" sz="4000" dirty="0"/>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smtClean="0"/>
              <a:t>Generate Different Alignments for Each Dataset</a:t>
            </a:r>
            <a:endParaRPr lang="en-US" sz="4000" dirty="0"/>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smtClean="0"/>
              <a:t>Run Model Selection</a:t>
            </a:r>
            <a:r>
              <a:rPr lang="en-US" dirty="0" smtClean="0"/>
              <a:t> </a:t>
            </a:r>
            <a:endParaRPr lang="en-US" dirty="0"/>
          </a:p>
        </p:txBody>
      </p:sp>
      <p:sp>
        <p:nvSpPr>
          <p:cNvPr id="8" name="TextBox 7"/>
          <p:cNvSpPr txBox="1"/>
          <p:nvPr/>
        </p:nvSpPr>
        <p:spPr>
          <a:xfrm>
            <a:off x="736502" y="43149347"/>
            <a:ext cx="15492491" cy="707886"/>
          </a:xfrm>
          <a:prstGeom prst="rect">
            <a:avLst/>
          </a:prstGeom>
          <a:noFill/>
        </p:spPr>
        <p:txBody>
          <a:bodyPr wrap="square" rtlCol="0">
            <a:spAutoFit/>
          </a:bodyPr>
          <a:lstStyle/>
          <a:p>
            <a:r>
              <a:rPr lang="en-US" sz="4000" dirty="0" smtClean="0"/>
              <a:t>Figure 1. 200 Amino Acid Datasets with 50 alignments per dataset</a:t>
            </a:r>
            <a:endParaRPr lang="en-US" sz="4000" dirty="0"/>
          </a:p>
        </p:txBody>
      </p:sp>
      <p:sp>
        <p:nvSpPr>
          <p:cNvPr id="12" name="Rectangle 11"/>
          <p:cNvSpPr/>
          <p:nvPr/>
        </p:nvSpPr>
        <p:spPr>
          <a:xfrm>
            <a:off x="1022977" y="15497982"/>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271452" y="27353534"/>
            <a:ext cx="15002752" cy="20452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7115439" y="15953140"/>
            <a:ext cx="7758926" cy="6324808"/>
          </a:xfrm>
          <a:prstGeom prst="rect">
            <a:avLst/>
          </a:prstGeom>
          <a:noFill/>
        </p:spPr>
        <p:txBody>
          <a:bodyPr wrap="square" rtlCol="0">
            <a:spAutoFit/>
          </a:bodyPr>
          <a:lstStyle/>
          <a:p>
            <a:pPr algn="ctr"/>
            <a:r>
              <a:rPr lang="en-US" sz="5000" i="1" dirty="0" smtClean="0"/>
              <a:t>What is Information Criteria?</a:t>
            </a:r>
          </a:p>
          <a:p>
            <a:pPr marL="571500" indent="-571500">
              <a:buFont typeface="Arial" charset="0"/>
              <a:buChar char="•"/>
            </a:pPr>
            <a:r>
              <a:rPr lang="en-US" sz="4500" dirty="0" smtClean="0"/>
              <a:t>AIC, </a:t>
            </a:r>
            <a:r>
              <a:rPr lang="en-US" sz="4500" dirty="0" err="1" smtClean="0"/>
              <a:t>AICc</a:t>
            </a:r>
            <a:r>
              <a:rPr lang="en-US" sz="4500" dirty="0" smtClean="0"/>
              <a:t>, BIC </a:t>
            </a:r>
            <a:r>
              <a:rPr lang="en-US" sz="4500" dirty="0"/>
              <a:t> </a:t>
            </a:r>
            <a:r>
              <a:rPr lang="en-US" sz="4500" dirty="0" smtClean="0"/>
              <a:t>measure a model’s goodness of fit to the data</a:t>
            </a:r>
          </a:p>
          <a:p>
            <a:pPr marL="571500" indent="-571500">
              <a:buFont typeface="Arial" charset="0"/>
              <a:buChar char="•"/>
            </a:pPr>
            <a:r>
              <a:rPr lang="en-US" sz="4500" dirty="0" smtClean="0"/>
              <a:t>Lowest score is best fitting</a:t>
            </a:r>
          </a:p>
          <a:p>
            <a:pPr marL="571500" indent="-571500">
              <a:buFont typeface="Arial" charset="0"/>
              <a:buChar char="•"/>
            </a:pPr>
            <a:r>
              <a:rPr lang="en-US" sz="4500" dirty="0" smtClean="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smtClean="0">
                <a:latin typeface="Monaco" charset="0"/>
                <a:ea typeface="Monaco" charset="0"/>
                <a:cs typeface="Monaco" charset="0"/>
              </a:rPr>
              <a:t>(𝘹50)</a:t>
            </a:r>
            <a:endParaRPr lang="en-US" sz="4000" dirty="0">
              <a:latin typeface="Monaco" charset="0"/>
              <a:ea typeface="Monaco" charset="0"/>
              <a:cs typeface="Monaco" charset="0"/>
            </a:endParaRPr>
          </a:p>
        </p:txBody>
      </p:sp>
      <p:pic>
        <p:nvPicPr>
          <p:cNvPr id="47" name="Picture 4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88745" y="16188505"/>
            <a:ext cx="4814391" cy="4972005"/>
          </a:xfrm>
          <a:prstGeom prst="rect">
            <a:avLst/>
          </a:prstGeom>
        </p:spPr>
      </p:pic>
      <p:sp>
        <p:nvSpPr>
          <p:cNvPr id="48" name="TextBox 47"/>
          <p:cNvSpPr txBox="1"/>
          <p:nvPr/>
        </p:nvSpPr>
        <p:spPr>
          <a:xfrm>
            <a:off x="1768168" y="15533319"/>
            <a:ext cx="6089086" cy="861774"/>
          </a:xfrm>
          <a:prstGeom prst="rect">
            <a:avLst/>
          </a:prstGeom>
          <a:noFill/>
        </p:spPr>
        <p:txBody>
          <a:bodyPr wrap="square" rtlCol="0">
            <a:spAutoFit/>
          </a:bodyPr>
          <a:lstStyle/>
          <a:p>
            <a:r>
              <a:rPr lang="en-US" sz="5000" i="1" dirty="0" smtClean="0">
                <a:latin typeface="Calibri" charset="0"/>
                <a:ea typeface="Calibri" charset="0"/>
                <a:cs typeface="Calibri" charset="0"/>
              </a:rPr>
              <a:t>What is a Model?</a:t>
            </a:r>
            <a:endParaRPr lang="en-US" sz="5000" i="1" dirty="0">
              <a:latin typeface="Calibri" charset="0"/>
              <a:ea typeface="Calibri" charset="0"/>
              <a:cs typeface="Calibri" charset="0"/>
            </a:endParaRPr>
          </a:p>
        </p:txBody>
      </p:sp>
      <p:sp>
        <p:nvSpPr>
          <p:cNvPr id="50" name="TextBox 49"/>
          <p:cNvSpPr txBox="1"/>
          <p:nvPr/>
        </p:nvSpPr>
        <p:spPr>
          <a:xfrm>
            <a:off x="18083073" y="43033575"/>
            <a:ext cx="15109999" cy="707886"/>
          </a:xfrm>
          <a:prstGeom prst="rect">
            <a:avLst/>
          </a:prstGeom>
          <a:noFill/>
        </p:spPr>
        <p:txBody>
          <a:bodyPr wrap="square" rtlCol="0">
            <a:spAutoFit/>
          </a:bodyPr>
          <a:lstStyle/>
          <a:p>
            <a:r>
              <a:rPr lang="en-US" sz="4000" dirty="0" smtClean="0"/>
              <a:t>Figure 2. 200 Nucleotide Datasets with 50 alignments per dataset </a:t>
            </a:r>
            <a:endParaRPr lang="en-US" sz="4000" dirty="0"/>
          </a:p>
        </p:txBody>
      </p:sp>
      <p:sp>
        <p:nvSpPr>
          <p:cNvPr id="51" name="Rectangle 50"/>
          <p:cNvSpPr/>
          <p:nvPr/>
        </p:nvSpPr>
        <p:spPr>
          <a:xfrm>
            <a:off x="692207" y="22517259"/>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64628" y="30202070"/>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Protein Model Selection</a:t>
            </a:r>
            <a:endParaRPr lang="en-US" dirty="0">
              <a:solidFill>
                <a:schemeClr val="tx1"/>
              </a:solidFill>
            </a:endParaRPr>
          </a:p>
        </p:txBody>
      </p:sp>
      <p:sp>
        <p:nvSpPr>
          <p:cNvPr id="53" name="Rectangle 52"/>
          <p:cNvSpPr/>
          <p:nvPr/>
        </p:nvSpPr>
        <p:spPr>
          <a:xfrm>
            <a:off x="16860348" y="3103103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16890278" y="30272541"/>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Nucleotide Model Selection</a:t>
            </a:r>
            <a:endParaRPr lang="en-US" dirty="0">
              <a:solidFill>
                <a:schemeClr val="tx1"/>
              </a:solidFill>
            </a:endParaRPr>
          </a:p>
        </p:txBody>
      </p:sp>
      <p:sp>
        <p:nvSpPr>
          <p:cNvPr id="62" name="Rectangle 61"/>
          <p:cNvSpPr/>
          <p:nvPr/>
        </p:nvSpPr>
        <p:spPr>
          <a:xfrm>
            <a:off x="679117" y="3122203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92208" y="21917234"/>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Conclusions</a:t>
            </a:r>
            <a:endParaRPr lang="en-US" dirty="0">
              <a:solidFill>
                <a:schemeClr val="tx1"/>
              </a:solidFill>
            </a:endParaRPr>
          </a:p>
        </p:txBody>
      </p:sp>
      <p:sp>
        <p:nvSpPr>
          <p:cNvPr id="66" name="Rectangle 65"/>
          <p:cNvSpPr/>
          <p:nvPr/>
        </p:nvSpPr>
        <p:spPr>
          <a:xfrm>
            <a:off x="17235552" y="26418344"/>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References</a:t>
            </a:r>
            <a:endParaRPr lang="en-US" dirty="0">
              <a:solidFill>
                <a:schemeClr val="tx1"/>
              </a:solidFill>
            </a:endParaRPr>
          </a:p>
        </p:txBody>
      </p:sp>
      <p:sp>
        <p:nvSpPr>
          <p:cNvPr id="68" name="TextBox 67"/>
          <p:cNvSpPr txBox="1"/>
          <p:nvPr/>
        </p:nvSpPr>
        <p:spPr>
          <a:xfrm>
            <a:off x="17393331" y="27578618"/>
            <a:ext cx="14820505" cy="2400657"/>
          </a:xfrm>
          <a:prstGeom prst="rect">
            <a:avLst/>
          </a:prstGeom>
          <a:noFill/>
        </p:spPr>
        <p:txBody>
          <a:bodyPr wrap="square" rtlCol="0">
            <a:spAutoFit/>
          </a:bodyPr>
          <a:lstStyle/>
          <a:p>
            <a:r>
              <a:rPr lang="en-US" sz="2000" dirty="0" smtClean="0"/>
              <a:t>1</a:t>
            </a:r>
            <a:r>
              <a:rPr lang="en-US" sz="2000" dirty="0"/>
              <a:t>. </a:t>
            </a: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2. 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4"/>
              </a:rPr>
              <a:t>https://doi.org/10.1093/molbev/msu300</a:t>
            </a:r>
            <a:r>
              <a:rPr lang="en-US" sz="2000" dirty="0"/>
              <a:t> 3. </a:t>
            </a: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4. </a:t>
            </a: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endParaRPr lang="en-US" sz="3000" dirty="0"/>
          </a:p>
        </p:txBody>
      </p:sp>
      <p:sp>
        <p:nvSpPr>
          <p:cNvPr id="69" name="TextBox 68"/>
          <p:cNvSpPr txBox="1"/>
          <p:nvPr/>
        </p:nvSpPr>
        <p:spPr>
          <a:xfrm>
            <a:off x="1022977" y="23490402"/>
            <a:ext cx="13947786" cy="8556188"/>
          </a:xfrm>
          <a:prstGeom prst="rect">
            <a:avLst/>
          </a:prstGeom>
          <a:noFill/>
        </p:spPr>
        <p:txBody>
          <a:bodyPr wrap="square" rtlCol="0">
            <a:spAutoFit/>
          </a:bodyPr>
          <a:lstStyle/>
          <a:p>
            <a:pPr marL="1143000" indent="-1143000">
              <a:buFont typeface="Arial" charset="0"/>
              <a:buChar char="•"/>
            </a:pPr>
            <a:r>
              <a:rPr lang="en-US" sz="5000" dirty="0" smtClean="0"/>
              <a:t>Multiple models can be determined as best fitting</a:t>
            </a:r>
          </a:p>
          <a:p>
            <a:pPr marL="1143000" indent="-1143000">
              <a:buFont typeface="Arial" charset="0"/>
              <a:buChar char="•"/>
            </a:pPr>
            <a:r>
              <a:rPr lang="en-US" sz="5000" dirty="0" smtClean="0"/>
              <a:t>Highest number of multiple best-fitting models found is 7</a:t>
            </a:r>
          </a:p>
          <a:p>
            <a:pPr marL="1143000" indent="-1143000">
              <a:buFont typeface="Arial" charset="0"/>
              <a:buChar char="•"/>
            </a:pPr>
            <a:r>
              <a:rPr lang="en-US" sz="5000" dirty="0" smtClean="0"/>
              <a:t>Different Information Criteria favors different models</a:t>
            </a:r>
          </a:p>
          <a:p>
            <a:pPr marL="1143000" indent="-1143000">
              <a:buFont typeface="Arial" charset="0"/>
              <a:buChar char="•"/>
            </a:pPr>
            <a:endParaRPr lang="en-US" sz="5000" dirty="0" smtClean="0"/>
          </a:p>
          <a:p>
            <a:pPr marL="1143000" indent="-1143000">
              <a:buFont typeface="Arial" charset="0"/>
              <a:buChar char="•"/>
            </a:pPr>
            <a:endParaRPr lang="en-US" sz="5000" dirty="0" smtClean="0"/>
          </a:p>
          <a:p>
            <a:pPr marL="1143000" indent="-1143000">
              <a:buFont typeface="Arial" charset="0"/>
              <a:buChar char="•"/>
            </a:pPr>
            <a:endParaRPr lang="en-US" sz="5000" dirty="0" smtClean="0"/>
          </a:p>
          <a:p>
            <a:pPr marL="1143000" indent="-1143000">
              <a:buFont typeface="Arial" charset="0"/>
              <a:buChar char="•"/>
            </a:pPr>
            <a:endParaRPr lang="en-US" sz="5000" dirty="0"/>
          </a:p>
          <a:p>
            <a:pPr marL="1143000" indent="-1143000">
              <a:buFont typeface="Arial" charset="0"/>
              <a:buChar char="•"/>
            </a:pPr>
            <a:endParaRPr lang="en-US" sz="5000" dirty="0" smtClean="0"/>
          </a:p>
        </p:txBody>
      </p:sp>
      <p:pic>
        <p:nvPicPr>
          <p:cNvPr id="10" name="Picture 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340265" y="12601251"/>
            <a:ext cx="6400800" cy="4572000"/>
          </a:xfrm>
          <a:prstGeom prst="rect">
            <a:avLst/>
          </a:prstGeom>
        </p:spPr>
      </p:pic>
    </p:spTree>
    <p:extLst>
      <p:ext uri="{BB962C8B-B14F-4D97-AF65-F5344CB8AC3E}">
        <p14:creationId xmlns:p14="http://schemas.microsoft.com/office/powerpoint/2010/main" val="5038865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3498</TotalTime>
  <Words>1260</Words>
  <Application>Microsoft Macintosh PowerPoint</Application>
  <PresentationFormat>Custom</PresentationFormat>
  <Paragraphs>144</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Calibri</vt:lpstr>
      <vt:lpstr>Calibri Light</vt:lpstr>
      <vt:lpstr>Menlo</vt:lpstr>
      <vt:lpstr>Monaco</vt:lpstr>
      <vt:lpstr>Arial</vt:lpstr>
      <vt:lpstr>Office Theme</vt:lpstr>
      <vt:lpstr>Alignment Quality Can Have An Effect on Phylogenetic Model Selection</vt:lpstr>
      <vt:lpstr>Alignment Quality Can Have An Effect on Phylogenetic Model Selection</vt:lpstr>
      <vt:lpstr>Alignment Quality Can Have An Effect on Phylogenetic Model Selection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Molly.Miraglia142</dc:creator>
  <cp:lastModifiedBy>Molly.Miraglia142</cp:lastModifiedBy>
  <cp:revision>70</cp:revision>
  <dcterms:created xsi:type="dcterms:W3CDTF">2019-07-15T17:06:01Z</dcterms:created>
  <dcterms:modified xsi:type="dcterms:W3CDTF">2019-07-22T18:15:35Z</dcterms:modified>
</cp:coreProperties>
</file>

<file path=docProps/thumbnail.jpeg>
</file>